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16" r:id="rId3"/>
    <p:sldId id="398" r:id="rId4"/>
    <p:sldId id="328" r:id="rId5"/>
    <p:sldId id="317" r:id="rId6"/>
    <p:sldId id="327" r:id="rId7"/>
    <p:sldId id="318" r:id="rId8"/>
    <p:sldId id="322" r:id="rId9"/>
    <p:sldId id="323" r:id="rId10"/>
    <p:sldId id="369" r:id="rId11"/>
    <p:sldId id="39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400" r:id="rId20"/>
    <p:sldId id="377" r:id="rId21"/>
    <p:sldId id="378" r:id="rId22"/>
    <p:sldId id="379" r:id="rId23"/>
    <p:sldId id="380" r:id="rId24"/>
    <p:sldId id="381" r:id="rId25"/>
    <p:sldId id="397" r:id="rId26"/>
    <p:sldId id="382" r:id="rId27"/>
    <p:sldId id="396" r:id="rId28"/>
    <p:sldId id="406" r:id="rId29"/>
    <p:sldId id="407" r:id="rId30"/>
    <p:sldId id="383" r:id="rId31"/>
    <p:sldId id="384" r:id="rId32"/>
    <p:sldId id="385" r:id="rId33"/>
    <p:sldId id="386" r:id="rId34"/>
    <p:sldId id="391" r:id="rId35"/>
    <p:sldId id="393" r:id="rId36"/>
    <p:sldId id="387" r:id="rId37"/>
    <p:sldId id="388" r:id="rId38"/>
    <p:sldId id="392" r:id="rId39"/>
    <p:sldId id="389" r:id="rId40"/>
    <p:sldId id="395" r:id="rId41"/>
    <p:sldId id="319" r:id="rId42"/>
    <p:sldId id="404" r:id="rId43"/>
    <p:sldId id="321" r:id="rId44"/>
    <p:sldId id="405" r:id="rId45"/>
    <p:sldId id="401" r:id="rId46"/>
    <p:sldId id="402" r:id="rId47"/>
    <p:sldId id="403" r:id="rId48"/>
    <p:sldId id="408" r:id="rId49"/>
    <p:sldId id="409" r:id="rId50"/>
    <p:sldId id="320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94" autoAdjust="0"/>
    <p:restoredTop sz="96024" autoAdjust="0"/>
  </p:normalViewPr>
  <p:slideViewPr>
    <p:cSldViewPr snapToGrid="0" showGuides="1">
      <p:cViewPr varScale="1">
        <p:scale>
          <a:sx n="60" d="100"/>
          <a:sy n="60" d="100"/>
        </p:scale>
        <p:origin x="184" y="1320"/>
      </p:cViewPr>
      <p:guideLst>
        <p:guide orient="horz" pos="2137"/>
        <p:guide pos="29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0A68-104F-4ABC-A7CB-8029032B6C29}" type="datetime1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24940"/>
            <a:ext cx="7886700" cy="4752023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p"/>
              <a:defRPr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defRPr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r>
              <a:rPr lang="en-US" altLang="zh-CN" dirty="0"/>
              <a:t>d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r>
              <a:rPr lang="en-US" altLang="zh-CN" dirty="0"/>
              <a:t>d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r>
              <a:rPr lang="en-US" altLang="zh-CN" dirty="0"/>
              <a:t>d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r>
              <a:rPr lang="en-US" altLang="zh-CN" dirty="0"/>
              <a:t>d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427B-0610-4226-B3C6-3A6DD2A3A8AF}" type="datetime1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75" y="0"/>
            <a:ext cx="1885925" cy="13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523875" y="365126"/>
            <a:ext cx="104775" cy="980097"/>
          </a:xfrm>
          <a:prstGeom prst="rect">
            <a:avLst/>
          </a:prstGeom>
          <a:solidFill>
            <a:srgbClr val="A90000"/>
          </a:solidFill>
          <a:ln>
            <a:noFill/>
          </a:ln>
        </p:spPr>
        <p:txBody>
          <a:bodyPr anchor="ctr"/>
          <a:lstStyle>
            <a:lvl1pPr lvl="0"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9" name="直接箭头连接符 11"/>
          <p:cNvCxnSpPr/>
          <p:nvPr userDrawn="1"/>
        </p:nvCxnSpPr>
        <p:spPr>
          <a:xfrm>
            <a:off x="523875" y="1316648"/>
            <a:ext cx="7991475" cy="0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miter/>
          </a:ln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r>
              <a:rPr lang="en-US" altLang="zh-CN" dirty="0"/>
              <a:t>d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r>
              <a:rPr lang="en-US" altLang="zh-CN" dirty="0"/>
              <a:t>dd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r>
              <a:rPr lang="en-US" altLang="zh-CN" dirty="0"/>
              <a:t>d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r>
              <a:rPr lang="en-US" altLang="zh-CN" dirty="0"/>
              <a:t>d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45F8-56BD-4EBA-AA3A-8A719E9AF3E6}" type="datetime1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ea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B1%E4%BC%A0%E6%A6%98/1175885?fromModule=lemma_inlink" TargetMode="External"/><Relationship Id="rId2" Type="http://schemas.openxmlformats.org/officeDocument/2006/relationships/hyperlink" Target="https://baike.baidu.com/item/%E7%BA%BF%E6%80%A7%E6%96%B9%E7%A8%8B%E7%BB%84/0?fromModule=lemma_in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baike.baidu.com/item/%E4%BF%9D%E7%BD%97%C2%B7%E8%89%BE%E4%BC%A6/3455966?fromModule=lemma_inlink" TargetMode="External"/><Relationship Id="rId7" Type="http://schemas.openxmlformats.org/officeDocument/2006/relationships/image" Target="../media/image23.jpg"/><Relationship Id="rId2" Type="http://schemas.openxmlformats.org/officeDocument/2006/relationships/hyperlink" Target="https://baike.baidu.com/item/%E6%AF%94%E5%B0%94%C2%B7%E7%9B%96%E8%8C%A8/83241?fromModule=lemma_in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baike.baidu.com/item/Office/6834573?fromModule=lemma_inlink" TargetMode="External"/><Relationship Id="rId4" Type="http://schemas.openxmlformats.org/officeDocument/2006/relationships/hyperlink" Target="https://baike.baidu.com/item/Windows%E6%93%8D%E4%BD%9C%E7%B3%BB%E7%BB%9F/852149?fromModule=lemma_inlink" TargetMode="External"/><Relationship Id="rId9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F%AF%E6%B4%81/5037756?fromModule=lemma_inlink" TargetMode="External"/><Relationship Id="rId2" Type="http://schemas.openxmlformats.org/officeDocument/2006/relationships/hyperlink" Target="https://baike.baidu.com/item/%E6%9D%8E%E4%B8%96%E7%9F%B3/2980313?fromModule=lemma_inli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ebp"/><Relationship Id="rId2" Type="http://schemas.openxmlformats.org/officeDocument/2006/relationships/image" Target="../media/image47.web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link.zhihu.com/?target=http%3A//www.tele.hc360.com/list/t-wei-rua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9141714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92281" y="1014574"/>
            <a:ext cx="7294297" cy="2226769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4200">
                <a:solidFill>
                  <a:schemeClr val="bg1"/>
                </a:solidFill>
              </a:rPr>
              <a:t>智能计算系统：概论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92281" y="3640633"/>
            <a:ext cx="7294297" cy="2487212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>
                <a:solidFill>
                  <a:schemeClr val="tx2"/>
                </a:solidFill>
              </a:rPr>
              <a:t>中国人民大学 信息学院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</a:rPr>
              <a:t>柴云鹏、王晶、鄂金龙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61204" y="6217920"/>
            <a:ext cx="48006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9AE70B2-8BF9-45C0-BB95-33D1B9D3A854}" type="slidenum">
              <a:rPr lang="zh-CN" altLang="en-US" sz="14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zh-CN" altLang="en-US" sz="1400">
              <a:solidFill>
                <a:schemeClr val="tx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94CD-DA4D-B13A-5738-A5DEB587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439BA-AABB-4EB9-8366-494A0672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1.</a:t>
            </a:r>
            <a:r>
              <a:rPr lang="zh-CN" altLang="en-US" b="1" dirty="0">
                <a:latin typeface="+mn-ea"/>
                <a:cs typeface="+mn-ea"/>
              </a:rPr>
              <a:t> 主机时代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C4C3D-B6BC-A76A-6A0B-82ACA6AF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25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阿塔纳索夫</a:t>
            </a:r>
            <a:r>
              <a:rPr lang="en-US" altLang="zh-CN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-</a:t>
            </a:r>
            <a:r>
              <a:rPr lang="zh-CN" alt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贝瑞计算机是世界上第一台电子计算机</a:t>
            </a:r>
            <a:endParaRPr lang="en-US" altLang="zh-CN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00000"/>
              </a:lnSpc>
              <a:spcAft>
                <a:spcPts val="1125"/>
              </a:spcAft>
            </a:pP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由美国科学家阿塔纳索夫在</a:t>
            </a:r>
            <a:r>
              <a:rPr lang="en-US" altLang="zh-CN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1937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年开始设计，不可编程，仅仅设计用于求解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线性方程组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，并在</a:t>
            </a:r>
            <a:r>
              <a:rPr lang="en-US" altLang="zh-CN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1942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年成功进行了测试</a:t>
            </a:r>
            <a:endParaRPr lang="en" altLang="zh-CN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00000"/>
              </a:lnSpc>
              <a:spcAft>
                <a:spcPts val="1125"/>
              </a:spcAft>
            </a:pPr>
            <a:r>
              <a:rPr lang="en" altLang="zh-CN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ENIAC</a:t>
            </a: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是第二台电子</a:t>
            </a:r>
            <a:r>
              <a:rPr lang="zh-CN" alt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计算机和第一台通用计算机</a:t>
            </a:r>
            <a:endParaRPr lang="en-US" altLang="zh-CN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00000"/>
              </a:lnSpc>
              <a:spcAft>
                <a:spcPts val="1125"/>
              </a:spcAft>
            </a:pP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于</a:t>
            </a:r>
            <a:r>
              <a:rPr lang="en-US" altLang="zh-CN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1946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日在美国宣告诞生。 承担开发任务的人员由“莫尔小组”的工程师埃克特、莫希利、戈尔斯坦以及华人科学家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朱传榘</a:t>
            </a:r>
            <a:r>
              <a:rPr lang="zh-CN" alt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组成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934210-0A05-FC75-80D7-CD5A136A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 descr="人站在火车旁走&#10;&#10;低可信度描述已自动生成">
            <a:extLst>
              <a:ext uri="{FF2B5EF4-FFF2-40B4-BE49-F238E27FC236}">
                <a16:creationId xmlns:a16="http://schemas.microsoft.com/office/drawing/2014/main" id="{ACB473DE-D874-9AAE-FE28-140593DC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41" y="4158383"/>
            <a:ext cx="3224417" cy="2531167"/>
          </a:xfrm>
          <a:prstGeom prst="rect">
            <a:avLst/>
          </a:prstGeom>
        </p:spPr>
      </p:pic>
      <p:pic>
        <p:nvPicPr>
          <p:cNvPr id="8" name="图片 7" descr="图片包含 室内, 桌子, 房间, 电脑&#10;&#10;描述已自动生成">
            <a:extLst>
              <a:ext uri="{FF2B5EF4-FFF2-40B4-BE49-F238E27FC236}">
                <a16:creationId xmlns:a16="http://schemas.microsoft.com/office/drawing/2014/main" id="{A9175DAB-FC49-085D-8C20-3D5F7BA16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46" y="4511676"/>
            <a:ext cx="2946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0AF6-C88A-F600-669C-D3B5F95EE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90E64-00F0-F868-6765-03574B56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1.</a:t>
            </a:r>
            <a:r>
              <a:rPr lang="zh-CN" altLang="en-US" b="1" dirty="0">
                <a:latin typeface="+mn-ea"/>
                <a:cs typeface="+mn-ea"/>
              </a:rPr>
              <a:t> 主机时代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99E5E-7C4D-B8E7-A7E5-4DDCBB49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EDVAC</a:t>
            </a:r>
            <a:r>
              <a:rPr lang="zh-CN" altLang="en-US" dirty="0">
                <a:ea typeface="宋体" charset="-122"/>
              </a:rPr>
              <a:t>：冯</a:t>
            </a:r>
            <a:r>
              <a:rPr lang="en-US" altLang="zh-CN" dirty="0">
                <a:ea typeface="宋体" charset="-122"/>
              </a:rPr>
              <a:t>·</a:t>
            </a:r>
            <a:r>
              <a:rPr lang="zh-CN" altLang="en-US" dirty="0">
                <a:ea typeface="宋体" charset="-122"/>
              </a:rPr>
              <a:t>诺依曼架构计算机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4AB072-50BF-846D-F069-2805AE94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 descr="JohnvonNeumann-LosAlamos.gif">
            <a:extLst>
              <a:ext uri="{FF2B5EF4-FFF2-40B4-BE49-F238E27FC236}">
                <a16:creationId xmlns:a16="http://schemas.microsoft.com/office/drawing/2014/main" id="{D2AC2CE3-F827-026F-A092-6ED08A71A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057400"/>
            <a:ext cx="357346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Edvac.jpg">
            <a:extLst>
              <a:ext uri="{FF2B5EF4-FFF2-40B4-BE49-F238E27FC236}">
                <a16:creationId xmlns:a16="http://schemas.microsoft.com/office/drawing/2014/main" id="{F333B052-D60D-0C09-4A9D-F2006037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65" y="2105819"/>
            <a:ext cx="3906107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83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C3774-962C-7158-D658-1EE71529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018B7-0884-0F7B-6B46-9243C312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1.</a:t>
            </a:r>
            <a:r>
              <a:rPr lang="zh-CN" altLang="en-US" b="1" dirty="0">
                <a:latin typeface="+mn-ea"/>
                <a:cs typeface="+mn-ea"/>
              </a:rPr>
              <a:t> 主机时代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90A19-5325-B4AE-A2B9-F0F80E97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4940"/>
            <a:ext cx="4743619" cy="4752023"/>
          </a:xfrm>
        </p:spPr>
        <p:txBody>
          <a:bodyPr/>
          <a:lstStyle/>
          <a:p>
            <a:r>
              <a:rPr kumimoji="1" lang="en-US" altLang="zh-CN" dirty="0"/>
              <a:t>IBM</a:t>
            </a:r>
            <a:r>
              <a:rPr kumimoji="1" lang="zh-CN" altLang="en-US" dirty="0"/>
              <a:t>：企业级计算机</a:t>
            </a:r>
            <a:endParaRPr kumimoji="1" lang="en-US" altLang="zh-CN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dirty="0"/>
              <a:t>Power CPU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主机（大型机、中型机、小型机）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dirty="0"/>
              <a:t>OS/360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14A14-74D2-8325-F959-39FF0259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 descr="桌子上的电脑主机&#10;&#10;中度可信度描述已自动生成">
            <a:extLst>
              <a:ext uri="{FF2B5EF4-FFF2-40B4-BE49-F238E27FC236}">
                <a16:creationId xmlns:a16="http://schemas.microsoft.com/office/drawing/2014/main" id="{96487661-A61D-4FE4-5205-A3AFFB2A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69" y="4010351"/>
            <a:ext cx="3571875" cy="2375297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D1DF5CA0-0653-7CD2-AAB0-E9992A367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600768"/>
            <a:ext cx="3600788" cy="2160473"/>
          </a:xfrm>
          <a:prstGeom prst="rect">
            <a:avLst/>
          </a:prstGeom>
        </p:spPr>
      </p:pic>
      <p:pic>
        <p:nvPicPr>
          <p:cNvPr id="7" name="图片 6" descr="图片包含 室内, 电脑, 冰箱, 男人&#10;&#10;描述已自动生成">
            <a:extLst>
              <a:ext uri="{FF2B5EF4-FFF2-40B4-BE49-F238E27FC236}">
                <a16:creationId xmlns:a16="http://schemas.microsoft.com/office/drawing/2014/main" id="{7CFE8D30-758D-2BD8-F9C2-A5A9C67D6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34" y="3761241"/>
            <a:ext cx="3959638" cy="28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0A5CD-FE92-CBE5-58A0-BBB21D64D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1679F-0D6A-70B3-C98B-D686A3A9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1.</a:t>
            </a:r>
            <a:r>
              <a:rPr lang="zh-CN" altLang="en-US" b="1" dirty="0">
                <a:latin typeface="+mn-ea"/>
                <a:cs typeface="+mn-ea"/>
              </a:rPr>
              <a:t> 主机时代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34780-CF0F-298C-AAEB-9068CEE5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4940"/>
            <a:ext cx="4743619" cy="4752023"/>
          </a:xfrm>
        </p:spPr>
        <p:txBody>
          <a:bodyPr/>
          <a:lstStyle/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dirty="0"/>
              <a:t>DEC</a:t>
            </a:r>
            <a:r>
              <a:rPr kumimoji="1" lang="zh-CN" altLang="en-US" dirty="0"/>
              <a:t>公司：</a:t>
            </a:r>
            <a:r>
              <a:rPr lang="en-US" altLang="zh-CN" dirty="0"/>
              <a:t>1957</a:t>
            </a:r>
            <a:r>
              <a:rPr lang="zh-CN" altLang="en-US" dirty="0"/>
              <a:t>年成立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小型机（</a:t>
            </a:r>
            <a:r>
              <a:rPr lang="en-US" altLang="zh-CN" dirty="0"/>
              <a:t>PDP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dirty="0"/>
              <a:t>1998</a:t>
            </a:r>
            <a:r>
              <a:rPr lang="zh-CN" altLang="en-US" dirty="0"/>
              <a:t>年被康柏收购，后被</a:t>
            </a:r>
            <a:r>
              <a:rPr lang="en-US" altLang="zh-CN" dirty="0"/>
              <a:t>HP</a:t>
            </a:r>
            <a:r>
              <a:rPr lang="zh-CN" altLang="en-US" dirty="0"/>
              <a:t>收购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r>
              <a:rPr lang="en-US" altLang="zh-CN" dirty="0"/>
              <a:t>Unix</a:t>
            </a:r>
            <a:r>
              <a:rPr lang="zh-CN" altLang="en-US" dirty="0"/>
              <a:t>（开源操作系统），</a:t>
            </a:r>
            <a:r>
              <a:rPr lang="en-US" altLang="zh-CN" dirty="0"/>
              <a:t>1974</a:t>
            </a:r>
          </a:p>
          <a:p>
            <a:pPr marL="743370" lvl="1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面向</a:t>
            </a:r>
            <a:r>
              <a:rPr lang="en-US" altLang="zh-CN" dirty="0"/>
              <a:t>PDP-7</a:t>
            </a:r>
            <a:r>
              <a:rPr lang="zh-CN" altLang="en-US" dirty="0"/>
              <a:t>，</a:t>
            </a:r>
            <a:r>
              <a:rPr lang="en-US" altLang="zh-CN" dirty="0"/>
              <a:t>1969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7F9E9B-80E3-AAC5-2F8B-AB0FCD78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5" descr="225px-Ken_n_dennis.jpg">
            <a:extLst>
              <a:ext uri="{FF2B5EF4-FFF2-40B4-BE49-F238E27FC236}">
                <a16:creationId xmlns:a16="http://schemas.microsoft.com/office/drawing/2014/main" id="{77061F16-B6AB-E9E4-2864-A9FF6A78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89" y="3985188"/>
            <a:ext cx="2912761" cy="188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FB9A96-D987-09D2-C5B6-93B0BAF9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78" y="1424940"/>
            <a:ext cx="2759672" cy="21826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B230193-50DB-44C0-726F-9016F4CC9959}"/>
              </a:ext>
            </a:extLst>
          </p:cNvPr>
          <p:cNvSpPr txBox="1"/>
          <p:nvPr/>
        </p:nvSpPr>
        <p:spPr>
          <a:xfrm>
            <a:off x="4848343" y="6203340"/>
            <a:ext cx="4574341" cy="637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CN" sz="1969" dirty="0">
                <a:ea typeface="宋体" pitchFamily="2" charset="-122"/>
              </a:rPr>
              <a:t>Ken Thompson, Dennis Ritchie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sz="1969" dirty="0">
                <a:ea typeface="宋体" pitchFamily="2" charset="-122"/>
              </a:rPr>
              <a:t>ACM Turing Award, 1983</a:t>
            </a:r>
          </a:p>
        </p:txBody>
      </p:sp>
    </p:spTree>
    <p:extLst>
      <p:ext uri="{BB962C8B-B14F-4D97-AF65-F5344CB8AC3E}">
        <p14:creationId xmlns:p14="http://schemas.microsoft.com/office/powerpoint/2010/main" val="135883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0C8-B1FC-1A3F-2A67-F87EAFCE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CE8AA-437E-9634-E7C3-7C867BE7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83F0B-52B7-8AAF-B026-87AA98F6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4940"/>
            <a:ext cx="4743619" cy="4752023"/>
          </a:xfrm>
        </p:spPr>
        <p:txBody>
          <a:bodyPr/>
          <a:lstStyle/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dirty="0"/>
              <a:t>施乐公司</a:t>
            </a:r>
            <a:endParaRPr kumimoji="1" lang="en-US" altLang="zh-CN" dirty="0"/>
          </a:p>
          <a:p>
            <a:pPr marL="802767" lvl="1" indent="-345567" defTabSz="276453">
              <a:spcBef>
                <a:spcPts val="352"/>
              </a:spcBef>
              <a:defRPr sz="3096"/>
            </a:pPr>
            <a:r>
              <a:rPr lang="zh-CN" altLang="en-US" dirty="0"/>
              <a:t>发明现代</a:t>
            </a:r>
            <a:r>
              <a:rPr lang="en" altLang="zh-CN" dirty="0"/>
              <a:t>PC</a:t>
            </a:r>
            <a:r>
              <a:rPr lang="zh-CN" altLang="en" dirty="0"/>
              <a:t>、</a:t>
            </a:r>
            <a:r>
              <a:rPr lang="zh-CN" altLang="en-US" dirty="0"/>
              <a:t>激光打印机、以太网</a:t>
            </a:r>
          </a:p>
          <a:p>
            <a:pPr marL="802767" lvl="1" indent="-345567" defTabSz="276453">
              <a:spcBef>
                <a:spcPts val="352"/>
              </a:spcBef>
              <a:defRPr sz="3096"/>
            </a:pPr>
            <a:r>
              <a:rPr lang="zh-CN" altLang="en-US" dirty="0"/>
              <a:t>施乐的</a:t>
            </a:r>
            <a:r>
              <a:rPr lang="en" altLang="zh-CN" dirty="0"/>
              <a:t>Alto</a:t>
            </a:r>
            <a:r>
              <a:rPr lang="zh-CN" altLang="en-US" dirty="0"/>
              <a:t>计算机（</a:t>
            </a:r>
            <a:r>
              <a:rPr lang="en-US" altLang="zh-CN" dirty="0"/>
              <a:t>1973</a:t>
            </a:r>
            <a:r>
              <a:rPr lang="zh-CN" altLang="en-US" dirty="0"/>
              <a:t>年），第一台真正的个人电脑，被苹果公司和</a:t>
            </a:r>
            <a:r>
              <a:rPr lang="en" altLang="zh-CN" dirty="0"/>
              <a:t>IBM</a:t>
            </a:r>
            <a:r>
              <a:rPr lang="zh-CN" altLang="en-US" dirty="0"/>
              <a:t>抄袭</a:t>
            </a:r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2228BE-DDCB-60D7-D247-1E869EB3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WechatIMG115.jpeg" descr="WechatIMG115.jpeg">
            <a:extLst>
              <a:ext uri="{FF2B5EF4-FFF2-40B4-BE49-F238E27FC236}">
                <a16:creationId xmlns:a16="http://schemas.microsoft.com/office/drawing/2014/main" id="{2ACBA530-4DCD-18B0-309B-5EE5F5EA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833" y="2129501"/>
            <a:ext cx="2985517" cy="3946497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96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EE89-73EF-048A-B698-D17997BB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1AE26-7E74-EA3A-BC7B-9775A08A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8A5F4-3F7E-9076-DCBE-870112525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dirty="0"/>
              <a:t>苹果</a:t>
            </a:r>
            <a:endParaRPr kumimoji="1" lang="en-US" altLang="zh-CN" dirty="0"/>
          </a:p>
          <a:p>
            <a:pPr marL="830893" lvl="1" indent="-373693" defTabSz="298955">
              <a:spcBef>
                <a:spcPts val="352"/>
              </a:spcBef>
              <a:defRPr sz="3348"/>
            </a:pPr>
            <a:r>
              <a:rPr lang="zh-CN" altLang="en-US" sz="2800" dirty="0"/>
              <a:t>乔布斯儿时住宅和车库，</a:t>
            </a:r>
            <a:r>
              <a:rPr lang="en-US" altLang="zh-CN" sz="2800" dirty="0"/>
              <a:t>1976</a:t>
            </a:r>
            <a:r>
              <a:rPr lang="zh-CN" altLang="en-US" sz="2800" dirty="0"/>
              <a:t>年乔布斯和沃兹尼亚克组装了第一台苹果电脑</a:t>
            </a:r>
          </a:p>
          <a:p>
            <a:pPr marL="830893" lvl="1" indent="-373693" defTabSz="298955">
              <a:spcBef>
                <a:spcPts val="352"/>
              </a:spcBef>
              <a:defRPr sz="3348"/>
            </a:pPr>
            <a:r>
              <a:rPr lang="en-US" altLang="zh-CN" sz="2800" dirty="0"/>
              <a:t>20</a:t>
            </a:r>
            <a:r>
              <a:rPr lang="zh-CN" altLang="en-US" sz="2800" dirty="0"/>
              <a:t>世纪</a:t>
            </a:r>
            <a:r>
              <a:rPr lang="en-US" altLang="zh-CN" sz="2800" dirty="0"/>
              <a:t>80</a:t>
            </a:r>
            <a:r>
              <a:rPr lang="zh-CN" altLang="en-US" sz="2800" dirty="0"/>
              <a:t>年代，拉斯维加斯计算机经销大会，中间为麦克</a:t>
            </a:r>
            <a:r>
              <a:rPr lang="en-US" altLang="zh-CN" sz="2800" dirty="0"/>
              <a:t>·</a:t>
            </a:r>
            <a:r>
              <a:rPr lang="zh-CN" altLang="en-US" sz="2800" dirty="0"/>
              <a:t>马库拉</a:t>
            </a: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B067C-9275-CC78-67BC-79EA6CF6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WechatIMG116.jpeg" descr="WechatIMG116.jpeg">
            <a:extLst>
              <a:ext uri="{FF2B5EF4-FFF2-40B4-BE49-F238E27FC236}">
                <a16:creationId xmlns:a16="http://schemas.microsoft.com/office/drawing/2014/main" id="{E203875A-7AE9-953D-4247-16DAEC50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249" y="1345223"/>
            <a:ext cx="3482644" cy="2515858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WechatIMG117.jpeg" descr="WechatIMG117.jpeg">
            <a:extLst>
              <a:ext uri="{FF2B5EF4-FFF2-40B4-BE49-F238E27FC236}">
                <a16:creationId xmlns:a16="http://schemas.microsoft.com/office/drawing/2014/main" id="{C2177831-4CC3-816D-D05A-B44D6470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878"/>
          <a:stretch>
            <a:fillRect/>
          </a:stretch>
        </p:blipFill>
        <p:spPr>
          <a:xfrm>
            <a:off x="5032704" y="3929159"/>
            <a:ext cx="3841735" cy="2759127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936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F8E2D-9091-F4E5-E432-DFF4808B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546DE-C3A4-4CB0-FF5A-773A6C48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71A71-7713-762D-C0C1-1FE219B0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04BC5-057B-4314-7499-E955474F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1BAD448-FD1D-C35F-2C8C-5C3FF67188C8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060" dirty="0"/>
              <a:t>IBM</a:t>
            </a:r>
            <a:r>
              <a:rPr kumimoji="1" lang="zh-CN" altLang="en-US" sz="3060" dirty="0"/>
              <a:t> </a:t>
            </a:r>
            <a:r>
              <a:rPr kumimoji="1" lang="en-US" altLang="zh-CN" sz="3060" dirty="0"/>
              <a:t>PC</a:t>
            </a:r>
          </a:p>
          <a:p>
            <a:pPr lvl="1">
              <a:spcBef>
                <a:spcPts val="422"/>
              </a:spcBef>
            </a:pPr>
            <a:r>
              <a:rPr lang="en-US" altLang="zh-CN" sz="2600" dirty="0"/>
              <a:t>1981</a:t>
            </a:r>
            <a:r>
              <a:rPr lang="zh-CN" altLang="en-US" sz="2600" dirty="0"/>
              <a:t>年，第一台</a:t>
            </a:r>
            <a:r>
              <a:rPr lang="en" altLang="zh-CN" sz="2600" dirty="0"/>
              <a:t>IBM PC</a:t>
            </a:r>
            <a:r>
              <a:rPr lang="zh-CN" altLang="en-US" sz="2600" dirty="0"/>
              <a:t>问世</a:t>
            </a:r>
          </a:p>
          <a:p>
            <a:pPr lvl="1">
              <a:spcBef>
                <a:spcPts val="422"/>
              </a:spcBef>
            </a:pPr>
            <a:r>
              <a:rPr lang="zh-CN" altLang="en-US" sz="2600" dirty="0"/>
              <a:t>不到</a:t>
            </a:r>
            <a:r>
              <a:rPr lang="en-US" altLang="zh-CN" sz="2600" dirty="0"/>
              <a:t>3</a:t>
            </a:r>
            <a:r>
              <a:rPr lang="zh-CN" altLang="en-US" sz="2600" dirty="0"/>
              <a:t>年，销量达到</a:t>
            </a:r>
            <a:r>
              <a:rPr lang="en-US" altLang="zh-CN" sz="2600" dirty="0"/>
              <a:t>100</a:t>
            </a:r>
            <a:r>
              <a:rPr lang="zh-CN" altLang="en-US" sz="2600" dirty="0"/>
              <a:t>万台</a:t>
            </a:r>
          </a:p>
          <a:p>
            <a:pPr lvl="1">
              <a:spcBef>
                <a:spcPts val="422"/>
              </a:spcBef>
            </a:pPr>
            <a:r>
              <a:rPr lang="zh-CN" altLang="en-US" sz="2600" dirty="0"/>
              <a:t>为微软、康柏等公司打开了市场</a:t>
            </a:r>
          </a:p>
          <a:p>
            <a:pPr marL="802767" lvl="1" indent="-345567" defTabSz="276453">
              <a:spcBef>
                <a:spcPts val="352"/>
              </a:spcBef>
              <a:defRPr sz="3096"/>
            </a:pPr>
            <a:endParaRPr lang="zh-CN" altLang="en-US" sz="2696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sz="3096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3060" dirty="0"/>
          </a:p>
        </p:txBody>
      </p:sp>
      <p:pic>
        <p:nvPicPr>
          <p:cNvPr id="8" name="WechatIMG118.jpeg" descr="WechatIMG118.jpeg">
            <a:extLst>
              <a:ext uri="{FF2B5EF4-FFF2-40B4-BE49-F238E27FC236}">
                <a16:creationId xmlns:a16="http://schemas.microsoft.com/office/drawing/2014/main" id="{962E8473-F640-ACDB-6A8D-46495967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32" y="3464813"/>
            <a:ext cx="4253535" cy="3096667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268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7715-7426-827C-D634-3022AC29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8AC2B-B0EA-0076-CA2D-2596B142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C3D10-B88A-264E-56C0-AD3429A97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AC205D-44AC-1D6C-5220-D0C79A1B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F3E2C4-34FE-F3E4-5055-3B7E8234AC1A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060" dirty="0"/>
              <a:t>Intel </a:t>
            </a:r>
          </a:p>
          <a:p>
            <a:pPr marL="806785" lvl="1" indent="-349585" defTabSz="279667">
              <a:spcBef>
                <a:spcPts val="352"/>
              </a:spcBef>
              <a:defRPr sz="3132"/>
            </a:pPr>
            <a:r>
              <a:rPr lang="zh-CN" altLang="en-US" sz="2800" dirty="0"/>
              <a:t>第一位员工：安迪</a:t>
            </a:r>
            <a:r>
              <a:rPr lang="en-US" altLang="zh-CN" sz="2800" dirty="0"/>
              <a:t>·</a:t>
            </a:r>
            <a:r>
              <a:rPr lang="zh-CN" altLang="en-US" sz="2800" dirty="0"/>
              <a:t>格鲁夫</a:t>
            </a:r>
          </a:p>
          <a:p>
            <a:pPr marL="806785" lvl="1" indent="-349585" defTabSz="279667">
              <a:spcBef>
                <a:spcPts val="352"/>
              </a:spcBef>
              <a:defRPr sz="3132"/>
            </a:pPr>
            <a:r>
              <a:rPr lang="zh-CN" altLang="en-US" sz="2800" dirty="0"/>
              <a:t>共同创始人：诺伊斯、摩尔</a:t>
            </a:r>
          </a:p>
          <a:p>
            <a:pPr marL="806785" lvl="1" indent="-349585" defTabSz="279667">
              <a:spcBef>
                <a:spcPts val="352"/>
              </a:spcBef>
              <a:defRPr sz="3132"/>
            </a:pPr>
            <a:r>
              <a:rPr lang="en" altLang="zh-CN" sz="2800" dirty="0"/>
              <a:t>Intel</a:t>
            </a:r>
            <a:r>
              <a:rPr lang="zh-CN" altLang="en-US" sz="2800" dirty="0"/>
              <a:t>第一个办公楼</a:t>
            </a:r>
          </a:p>
          <a:p>
            <a:pPr marL="806785" lvl="1" indent="-349585" defTabSz="279667">
              <a:spcBef>
                <a:spcPts val="352"/>
              </a:spcBef>
              <a:defRPr sz="3132"/>
            </a:pPr>
            <a:r>
              <a:rPr lang="en-US" altLang="zh-CN" sz="2800" dirty="0"/>
              <a:t>8088</a:t>
            </a:r>
            <a:r>
              <a:rPr lang="zh-CN" altLang="en-US" sz="2800" dirty="0"/>
              <a:t>微处理器（</a:t>
            </a:r>
            <a:r>
              <a:rPr lang="en-US" altLang="zh-CN" sz="2800" dirty="0"/>
              <a:t>1974</a:t>
            </a:r>
            <a:r>
              <a:rPr lang="zh-CN" altLang="en-US" sz="2800" dirty="0"/>
              <a:t>年）</a:t>
            </a:r>
          </a:p>
          <a:p>
            <a:pPr marL="349585" indent="-349585" defTabSz="279667">
              <a:spcBef>
                <a:spcPts val="352"/>
              </a:spcBef>
              <a:defRPr sz="3132"/>
            </a:pPr>
            <a:endParaRPr lang="zh-CN" altLang="en-US" dirty="0"/>
          </a:p>
          <a:p>
            <a:pPr marL="349585" indent="-349585" defTabSz="279667">
              <a:spcBef>
                <a:spcPts val="352"/>
              </a:spcBef>
              <a:defRPr sz="3132"/>
            </a:pPr>
            <a:endParaRPr lang="zh-CN" altLang="en-US" dirty="0"/>
          </a:p>
          <a:p>
            <a:pPr marL="349585" indent="-349585" defTabSz="279667">
              <a:spcBef>
                <a:spcPts val="352"/>
              </a:spcBef>
              <a:defRPr sz="3132"/>
            </a:pPr>
            <a:endParaRPr lang="zh-CN" altLang="en-US" dirty="0"/>
          </a:p>
          <a:p>
            <a:pPr marL="349585" indent="-349585" defTabSz="279667">
              <a:spcBef>
                <a:spcPts val="352"/>
              </a:spcBef>
              <a:defRPr sz="3132"/>
            </a:pPr>
            <a:endParaRPr lang="zh-CN" altLang="en-US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en-US" altLang="zh-CN" sz="306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5" name="WechatIMG106.jpeg" descr="WechatIMG106.jpeg">
            <a:extLst>
              <a:ext uri="{FF2B5EF4-FFF2-40B4-BE49-F238E27FC236}">
                <a16:creationId xmlns:a16="http://schemas.microsoft.com/office/drawing/2014/main" id="{1DB2BA22-94DF-E930-DCAF-D5B0A5F9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1" y="3861267"/>
            <a:ext cx="3229405" cy="2838785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WechatIMG108.jpeg" descr="WechatIMG108.jpeg">
            <a:extLst>
              <a:ext uri="{FF2B5EF4-FFF2-40B4-BE49-F238E27FC236}">
                <a16:creationId xmlns:a16="http://schemas.microsoft.com/office/drawing/2014/main" id="{1170BDF0-A629-D9B7-C528-CC77E8A1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12" t="6268"/>
          <a:stretch>
            <a:fillRect/>
          </a:stretch>
        </p:blipFill>
        <p:spPr>
          <a:xfrm>
            <a:off x="628650" y="3953351"/>
            <a:ext cx="3850102" cy="2457024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188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0B183-28D7-74BA-DB82-C3A72B70B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760FD-6572-A0BF-9997-BECF7907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3B00D-1F20-ECC9-42F0-351F4B94E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0C8DB-7699-AB5B-E592-45F84EB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90FD5B5-3CBD-8823-53A7-D8706B2E5110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微软公司</a:t>
            </a:r>
            <a:endParaRPr lang="en-US" altLang="zh-CN" dirty="0"/>
          </a:p>
          <a:p>
            <a:pPr marL="790711" lvl="1" indent="-333511" defTabSz="266809">
              <a:spcBef>
                <a:spcPts val="281"/>
              </a:spcBef>
              <a:defRPr sz="2988"/>
            </a:pPr>
            <a:r>
              <a:rPr lang="zh-CN" altLang="en-US" sz="2800" dirty="0"/>
              <a:t>由</a:t>
            </a:r>
            <a:r>
              <a:rPr lang="zh-CN" altLang="en-US" sz="2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比尔</a:t>
            </a:r>
            <a:r>
              <a:rPr lang="en-US" altLang="zh-CN" sz="2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·</a:t>
            </a:r>
            <a:r>
              <a:rPr lang="zh-CN" altLang="en-US" sz="2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盖茨</a:t>
            </a:r>
            <a:r>
              <a:rPr lang="zh-CN" altLang="en-US" sz="2800" dirty="0"/>
              <a:t>和</a:t>
            </a:r>
            <a:r>
              <a:rPr lang="zh-CN" alt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保罗</a:t>
            </a:r>
            <a:r>
              <a:rPr lang="en-US" altLang="zh-CN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·</a:t>
            </a:r>
            <a:r>
              <a:rPr lang="zh-CN" alt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艾伦</a:t>
            </a:r>
            <a:r>
              <a:rPr lang="zh-CN" altLang="en-US" sz="2800" dirty="0"/>
              <a:t>于</a:t>
            </a:r>
            <a:r>
              <a:rPr lang="en-US" altLang="zh-CN" sz="2800" dirty="0"/>
              <a:t>1975</a:t>
            </a:r>
            <a:r>
              <a:rPr lang="zh-CN" altLang="en-US" sz="2800" dirty="0"/>
              <a:t>年创立</a:t>
            </a:r>
            <a:endParaRPr lang="en-US" altLang="zh-CN" sz="2800" dirty="0"/>
          </a:p>
          <a:p>
            <a:pPr marL="790711" lvl="1" indent="-333511" defTabSz="266809">
              <a:spcBef>
                <a:spcPts val="281"/>
              </a:spcBef>
              <a:defRPr sz="2988"/>
            </a:pPr>
            <a:r>
              <a:rPr lang="zh-CN" altLang="en-US" sz="2800" dirty="0"/>
              <a:t>最为著名和畅销的产品为</a:t>
            </a:r>
            <a:r>
              <a:rPr lang="en" altLang="zh-CN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zh-CN" alt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操作系统</a:t>
            </a:r>
            <a:r>
              <a:rPr lang="zh-CN" altLang="en-US" sz="2800" dirty="0"/>
              <a:t>和</a:t>
            </a:r>
            <a:r>
              <a:rPr lang="en" altLang="zh-CN" sz="2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</a:t>
            </a:r>
            <a:r>
              <a:rPr lang="zh-CN" altLang="en-US" sz="2800" dirty="0"/>
              <a:t>系列软件（</a:t>
            </a:r>
            <a:r>
              <a:rPr lang="en-US" altLang="zh-CN" sz="2800" dirty="0"/>
              <a:t>IE</a:t>
            </a:r>
            <a:r>
              <a:rPr lang="zh-CN" altLang="en-US" sz="2800" dirty="0"/>
              <a:t>浏览器）</a:t>
            </a:r>
            <a:endParaRPr lang="en-US" altLang="zh-CN" sz="2800" dirty="0"/>
          </a:p>
          <a:p>
            <a:pPr marL="790711" lvl="1" indent="-333511" defTabSz="266809">
              <a:spcBef>
                <a:spcPts val="281"/>
              </a:spcBef>
              <a:defRPr sz="2988"/>
            </a:pPr>
            <a:r>
              <a:rPr lang="zh-CN" altLang="en-US" sz="2800" dirty="0"/>
              <a:t>微软云、人工智能（</a:t>
            </a:r>
            <a:r>
              <a:rPr lang="en-US" altLang="zh-CN" sz="2800" dirty="0"/>
              <a:t>OpenAI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847A54AD-AAC1-0408-36DA-E35B5300E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04" y="5206008"/>
            <a:ext cx="2223492" cy="1651992"/>
          </a:xfrm>
          <a:prstGeom prst="rect">
            <a:avLst/>
          </a:prstGeom>
        </p:spPr>
      </p:pic>
      <p:pic>
        <p:nvPicPr>
          <p:cNvPr id="7" name="图片 6" descr="电脑前的人们&#10;&#10;描述已自动生成">
            <a:extLst>
              <a:ext uri="{FF2B5EF4-FFF2-40B4-BE49-F238E27FC236}">
                <a16:creationId xmlns:a16="http://schemas.microsoft.com/office/drawing/2014/main" id="{4A0AC4E4-9879-69B8-DAED-D83E2872B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9" y="3800951"/>
            <a:ext cx="3543256" cy="1992741"/>
          </a:xfrm>
          <a:prstGeom prst="rect">
            <a:avLst/>
          </a:prstGeom>
        </p:spPr>
      </p:pic>
      <p:pic>
        <p:nvPicPr>
          <p:cNvPr id="8" name="图片 7" descr="街道上有店铺的标志&#10;&#10;中度可信度描述已自动生成">
            <a:extLst>
              <a:ext uri="{FF2B5EF4-FFF2-40B4-BE49-F238E27FC236}">
                <a16:creationId xmlns:a16="http://schemas.microsoft.com/office/drawing/2014/main" id="{FEF074A9-670E-0FA0-6BCD-A6E15FE48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85" y="4822031"/>
            <a:ext cx="3053953" cy="2035969"/>
          </a:xfrm>
          <a:prstGeom prst="rect">
            <a:avLst/>
          </a:prstGeom>
        </p:spPr>
      </p:pic>
      <p:pic>
        <p:nvPicPr>
          <p:cNvPr id="9" name="图片 8" descr="男人和女人正在拥抱&#10;&#10;低可信度描述已自动生成">
            <a:extLst>
              <a:ext uri="{FF2B5EF4-FFF2-40B4-BE49-F238E27FC236}">
                <a16:creationId xmlns:a16="http://schemas.microsoft.com/office/drawing/2014/main" id="{6C20D0CA-D96E-E8CF-9318-32608B21E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429000"/>
            <a:ext cx="2857500" cy="1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CB904-7D96-173D-0CEF-095A71D9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44E1A-D534-8DE7-A835-513143BE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0E98D-091A-CBE4-7717-0D7C5DD74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14E160-B590-344B-29B8-49D32E94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40BE6E-0160-9583-C789-EAD4B58AB104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060" dirty="0"/>
              <a:t>Linux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1991, Linus Torvalds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Unix-like operating systems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386(486)AT, bash(1.08), </a:t>
            </a:r>
            <a:r>
              <a:rPr lang="en-US" altLang="zh-CN" dirty="0" err="1">
                <a:ea typeface="宋体" charset="-122"/>
              </a:rPr>
              <a:t>gcc</a:t>
            </a:r>
            <a:r>
              <a:rPr lang="en-US" altLang="zh-CN" dirty="0">
                <a:ea typeface="宋体" charset="-122"/>
              </a:rPr>
              <a:t>(1.40)</a:t>
            </a:r>
          </a:p>
          <a:p>
            <a:pPr lvl="1">
              <a:lnSpc>
                <a:spcPct val="110000"/>
              </a:lnSpc>
            </a:pPr>
            <a:r>
              <a:rPr lang="en-US" altLang="zh-CN" dirty="0" err="1">
                <a:ea typeface="宋体" charset="-122"/>
              </a:rPr>
              <a:t>Posix</a:t>
            </a:r>
            <a:r>
              <a:rPr lang="en-US" altLang="zh-CN" dirty="0">
                <a:ea typeface="宋体" charset="-122"/>
              </a:rPr>
              <a:t> complaint version of Unix operating system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Available on a wide array of computers</a:t>
            </a:r>
          </a:p>
          <a:p>
            <a:pPr lvl="2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From handheld devices to mainframe computers</a:t>
            </a:r>
          </a:p>
          <a:p>
            <a:pPr lvl="2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wristwatch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10" name="图片 5" descr="150px-Tux_svg.png">
            <a:extLst>
              <a:ext uri="{FF2B5EF4-FFF2-40B4-BE49-F238E27FC236}">
                <a16:creationId xmlns:a16="http://schemas.microsoft.com/office/drawing/2014/main" id="{B03A4C99-4BA4-F3C6-0E50-DC8C2D196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1" y="4587874"/>
            <a:ext cx="16240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ABFB9D-D381-53C8-EA5B-B4FFAAA34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36" y="136524"/>
            <a:ext cx="2025514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、课程简介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-US" altLang="zh-CN" dirty="0">
                <a:latin typeface="+mn-ea"/>
                <a:cs typeface="+mn-ea"/>
              </a:rPr>
              <a:t>2</a:t>
            </a:r>
            <a:r>
              <a:rPr lang="zh-CN" altLang="en-US" dirty="0">
                <a:latin typeface="+mn-ea"/>
                <a:cs typeface="+mn-ea"/>
              </a:rPr>
              <a:t>、计算机系统发展简史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、对智能计算系统</a:t>
            </a:r>
            <a:r>
              <a:rPr lang="zh-CN" altLang="en-US" b="0" i="0">
                <a:solidFill>
                  <a:srgbClr val="1F2328"/>
                </a:solidFill>
                <a:effectLst/>
                <a:latin typeface="+mn-ea"/>
                <a:cs typeface="+mn-ea"/>
              </a:rPr>
              <a:t>的理解</a:t>
            </a:r>
            <a:endParaRPr lang="en-US" altLang="zh-CN" b="0" i="0" dirty="0">
              <a:solidFill>
                <a:srgbClr val="1F2328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96AC-4ED0-894A-21CD-83A6B553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46D2-AE0F-EA41-3BE4-999A0F04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2.</a:t>
            </a:r>
            <a:r>
              <a:rPr lang="zh-CN" altLang="en-US" b="1" dirty="0">
                <a:latin typeface="+mn-ea"/>
                <a:cs typeface="+mn-ea"/>
              </a:rPr>
              <a:t> 个人计算机时代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68E67-100E-CD9D-AAAB-0EC8ACDD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5DB98-7523-8CAC-7BBF-5030B38F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A402E26-A0B4-A4E9-E78E-BADF7812CD8D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en" altLang="zh-CN" dirty="0"/>
              <a:t>Oracle</a:t>
            </a:r>
            <a:r>
              <a:rPr lang="zh-CN" altLang="en-US" dirty="0"/>
              <a:t>公司</a:t>
            </a:r>
            <a:endParaRPr lang="en-US" altLang="zh-CN" dirty="0"/>
          </a:p>
          <a:p>
            <a:pPr marL="790711" lvl="1" indent="-333511" defTabSz="266809">
              <a:spcBef>
                <a:spcPts val="281"/>
              </a:spcBef>
              <a:defRPr sz="2988"/>
            </a:pPr>
            <a:r>
              <a:rPr lang="zh-CN" altLang="en-US" sz="2800" dirty="0"/>
              <a:t>软件开发实验室（</a:t>
            </a:r>
            <a:r>
              <a:rPr lang="en" altLang="zh-CN" sz="2800" dirty="0"/>
              <a:t>DSL</a:t>
            </a:r>
            <a:r>
              <a:rPr lang="zh-CN" altLang="en" sz="2800" dirty="0"/>
              <a:t>）</a:t>
            </a:r>
            <a:r>
              <a:rPr lang="zh-CN" altLang="en-US" sz="2800" dirty="0"/>
              <a:t>的共同创始人埃德</a:t>
            </a:r>
            <a:r>
              <a:rPr lang="en-US" altLang="zh-CN" sz="2800" dirty="0"/>
              <a:t>·</a:t>
            </a:r>
            <a:r>
              <a:rPr lang="zh-CN" altLang="en-US" sz="2800" dirty="0"/>
              <a:t>奥茨、布鲁斯</a:t>
            </a:r>
            <a:r>
              <a:rPr lang="en-US" altLang="zh-CN" sz="2800" dirty="0"/>
              <a:t>·</a:t>
            </a:r>
            <a:r>
              <a:rPr lang="zh-CN" altLang="en-US" sz="2800" dirty="0"/>
              <a:t>斯科特、鲍勃</a:t>
            </a:r>
            <a:r>
              <a:rPr lang="en-US" altLang="zh-CN" sz="2800" dirty="0"/>
              <a:t>·</a:t>
            </a:r>
            <a:r>
              <a:rPr lang="zh-CN" altLang="en-US" sz="2800" dirty="0"/>
              <a:t>迈纳和拉里</a:t>
            </a:r>
            <a:r>
              <a:rPr lang="en-US" altLang="zh-CN" sz="2800" dirty="0"/>
              <a:t>·</a:t>
            </a:r>
            <a:r>
              <a:rPr lang="zh-CN" altLang="en-US" sz="2800" dirty="0"/>
              <a:t>埃里森（</a:t>
            </a:r>
            <a:r>
              <a:rPr lang="en-US" altLang="zh-CN" sz="2800" dirty="0"/>
              <a:t>1978</a:t>
            </a:r>
            <a:r>
              <a:rPr lang="zh-CN" altLang="en-US" sz="2800" dirty="0"/>
              <a:t>年）</a:t>
            </a:r>
          </a:p>
          <a:p>
            <a:pPr marL="790711" lvl="1" indent="-333511" defTabSz="266809">
              <a:spcBef>
                <a:spcPts val="281"/>
              </a:spcBef>
              <a:defRPr sz="2988"/>
            </a:pPr>
            <a:r>
              <a:rPr lang="zh-CN" altLang="en-US" sz="2800" dirty="0"/>
              <a:t>后发展为数据库巨头</a:t>
            </a:r>
            <a:r>
              <a:rPr lang="en" altLang="zh-CN" sz="2800" dirty="0"/>
              <a:t>Oracle</a:t>
            </a:r>
            <a:r>
              <a:rPr lang="zh-CN" altLang="en" sz="2800" dirty="0"/>
              <a:t>，</a:t>
            </a:r>
            <a:r>
              <a:rPr lang="en" altLang="zh-CN" sz="2800" dirty="0"/>
              <a:t>500</a:t>
            </a:r>
            <a:r>
              <a:rPr lang="zh-CN" altLang="en-US" sz="2800" dirty="0"/>
              <a:t>强企业中</a:t>
            </a:r>
            <a:r>
              <a:rPr lang="en-US" altLang="zh-CN" sz="2800" dirty="0"/>
              <a:t>95%</a:t>
            </a:r>
            <a:r>
              <a:rPr lang="zh-CN" altLang="en-US" sz="2800" dirty="0"/>
              <a:t>使用其产品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zh-CN" altLang="en-US" sz="3096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sz="3096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3060" dirty="0"/>
          </a:p>
        </p:txBody>
      </p:sp>
      <p:pic>
        <p:nvPicPr>
          <p:cNvPr id="5" name="WechatIMG121.jpeg" descr="WechatIMG121.jpeg">
            <a:extLst>
              <a:ext uri="{FF2B5EF4-FFF2-40B4-BE49-F238E27FC236}">
                <a16:creationId xmlns:a16="http://schemas.microsoft.com/office/drawing/2014/main" id="{CCFB35B3-E30E-8F02-EB3B-241317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777" r="14314"/>
          <a:stretch>
            <a:fillRect/>
          </a:stretch>
        </p:blipFill>
        <p:spPr>
          <a:xfrm>
            <a:off x="781051" y="4216917"/>
            <a:ext cx="3506479" cy="2111930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WechatIMG123.jpeg" descr="WechatIMG123.jpeg">
            <a:extLst>
              <a:ext uri="{FF2B5EF4-FFF2-40B4-BE49-F238E27FC236}">
                <a16:creationId xmlns:a16="http://schemas.microsoft.com/office/drawing/2014/main" id="{23E7F779-0AD4-05D9-73F6-D86819C3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225"/>
          <a:stretch>
            <a:fillRect/>
          </a:stretch>
        </p:blipFill>
        <p:spPr>
          <a:xfrm>
            <a:off x="5017681" y="4083821"/>
            <a:ext cx="3252014" cy="2272530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508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80F8-4DA7-F2CA-3E04-2A02DAE3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275B7-2BD6-744A-C6A9-B33D9981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3.</a:t>
            </a:r>
            <a:r>
              <a:rPr lang="zh-CN" altLang="en-US" b="1" dirty="0">
                <a:latin typeface="+mn-ea"/>
                <a:cs typeface="+mn-ea"/>
              </a:rPr>
              <a:t> 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FC624-9B3A-AEA0-F7CC-EEBF6069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21AAE3-6A1E-CA61-0492-B4E4E795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FED7AE5-6135-4607-5718-DE92D1E5CF05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4648199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网景公司</a:t>
            </a:r>
            <a:endParaRPr lang="en-US" altLang="zh-CN" dirty="0"/>
          </a:p>
          <a:p>
            <a:pPr marL="786694" lvl="1" indent="-329494" defTabSz="263595">
              <a:spcBef>
                <a:spcPts val="281"/>
              </a:spcBef>
              <a:defRPr sz="2952"/>
            </a:pPr>
            <a:r>
              <a:rPr lang="zh-CN" altLang="en-US" sz="2800" dirty="0"/>
              <a:t>创始人为马克</a:t>
            </a:r>
            <a:r>
              <a:rPr lang="en-US" altLang="zh-CN" sz="2800" dirty="0"/>
              <a:t>·</a:t>
            </a:r>
            <a:r>
              <a:rPr lang="zh-CN" altLang="en-US" sz="2800" dirty="0"/>
              <a:t>安德利森和吉姆</a:t>
            </a:r>
            <a:r>
              <a:rPr lang="en-US" altLang="zh-CN" sz="2800" dirty="0"/>
              <a:t>·</a:t>
            </a:r>
            <a:r>
              <a:rPr lang="zh-CN" altLang="en-US" sz="2800" dirty="0"/>
              <a:t>克拉克（</a:t>
            </a:r>
            <a:r>
              <a:rPr lang="en-US" altLang="zh-CN" sz="2800" dirty="0"/>
              <a:t>1994</a:t>
            </a:r>
            <a:r>
              <a:rPr lang="zh-CN" altLang="en-US" sz="2800" dirty="0"/>
              <a:t>年）</a:t>
            </a:r>
          </a:p>
          <a:p>
            <a:pPr marL="786694" lvl="1" indent="-329494" defTabSz="263595">
              <a:spcBef>
                <a:spcPts val="281"/>
              </a:spcBef>
              <a:defRPr sz="2952"/>
            </a:pPr>
            <a:r>
              <a:rPr lang="en" altLang="zh-CN" sz="2800" dirty="0"/>
              <a:t>Mosaic</a:t>
            </a:r>
            <a:r>
              <a:rPr lang="zh-CN" altLang="en-US" sz="2800" dirty="0"/>
              <a:t>浏览器，一年之内有</a:t>
            </a:r>
            <a:r>
              <a:rPr lang="en-US" altLang="zh-CN" sz="2800" dirty="0"/>
              <a:t>90%</a:t>
            </a:r>
            <a:r>
              <a:rPr lang="zh-CN" altLang="en-US" sz="2800" dirty="0"/>
              <a:t>的用户使用</a:t>
            </a:r>
          </a:p>
          <a:p>
            <a:pPr marL="786694" lvl="1" indent="-329494" defTabSz="263595">
              <a:spcBef>
                <a:spcPts val="281"/>
              </a:spcBef>
              <a:defRPr sz="2952"/>
            </a:pPr>
            <a:r>
              <a:rPr lang="en-US" altLang="zh-CN" sz="2800" dirty="0"/>
              <a:t>1995</a:t>
            </a:r>
            <a:r>
              <a:rPr lang="zh-CN" altLang="en-US" sz="2800" dirty="0"/>
              <a:t>年</a:t>
            </a:r>
            <a:r>
              <a:rPr lang="en-US" altLang="zh-CN" sz="2800" dirty="0"/>
              <a:t>8</a:t>
            </a:r>
            <a:r>
              <a:rPr lang="zh-CN" altLang="en-US" sz="2800" dirty="0"/>
              <a:t>月上市，第一个交易日结束时市值达到</a:t>
            </a:r>
            <a:r>
              <a:rPr lang="en-US" altLang="zh-CN" sz="2800" dirty="0"/>
              <a:t>27</a:t>
            </a:r>
            <a:r>
              <a:rPr lang="zh-CN" altLang="en-US" sz="2800" dirty="0"/>
              <a:t>亿美元</a:t>
            </a:r>
          </a:p>
          <a:p>
            <a:pPr marL="786694" lvl="1" indent="-329494" defTabSz="263595">
              <a:spcBef>
                <a:spcPts val="281"/>
              </a:spcBef>
              <a:defRPr sz="2952"/>
            </a:pPr>
            <a:r>
              <a:rPr lang="en-US" altLang="zh-CN" sz="2800" dirty="0"/>
              <a:t>2000</a:t>
            </a:r>
            <a:r>
              <a:rPr lang="zh-CN" altLang="en-US" sz="2800" dirty="0"/>
              <a:t>年互联网泡沫破灭，总计数千亿美元的市值付诸东流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zh-CN" altLang="en-US" sz="3060" dirty="0"/>
          </a:p>
        </p:txBody>
      </p:sp>
      <p:pic>
        <p:nvPicPr>
          <p:cNvPr id="5" name="WechatIMG124.jpeg" descr="WechatIMG124.jpeg">
            <a:extLst>
              <a:ext uri="{FF2B5EF4-FFF2-40B4-BE49-F238E27FC236}">
                <a16:creationId xmlns:a16="http://schemas.microsoft.com/office/drawing/2014/main" id="{D4464E01-5F7B-12C6-577F-4559184D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17" t="2976" r="5602"/>
          <a:stretch>
            <a:fillRect/>
          </a:stretch>
        </p:blipFill>
        <p:spPr>
          <a:xfrm>
            <a:off x="5581650" y="2420938"/>
            <a:ext cx="3267243" cy="3258757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900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1ED3-7745-6B3D-D02D-B0ED9BED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56DCA-2AB2-C04A-06C7-E4B6DE7E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3.</a:t>
            </a:r>
            <a:r>
              <a:rPr lang="zh-CN" altLang="en-US" b="1" dirty="0">
                <a:latin typeface="+mn-ea"/>
                <a:cs typeface="+mn-ea"/>
              </a:rPr>
              <a:t> 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C4AD4-7971-5308-FB2F-6A0A8575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41FAD1-2660-D00F-CA70-569D2826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6D93DA-0418-D2F3-A2C0-37AE84320690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雅虎公司</a:t>
            </a:r>
            <a:endParaRPr lang="en-US" altLang="zh-CN" dirty="0"/>
          </a:p>
          <a:p>
            <a:pPr lvl="1">
              <a:spcBef>
                <a:spcPts val="422"/>
              </a:spcBef>
            </a:pPr>
            <a:r>
              <a:rPr lang="zh-CN" altLang="en-US" dirty="0"/>
              <a:t>杨致远和大卫</a:t>
            </a:r>
            <a:r>
              <a:rPr lang="en-US" altLang="zh-CN" dirty="0"/>
              <a:t>·</a:t>
            </a:r>
            <a:r>
              <a:rPr lang="zh-CN" altLang="en-US" dirty="0"/>
              <a:t>费罗</a:t>
            </a:r>
          </a:p>
          <a:p>
            <a:pPr lvl="1">
              <a:spcBef>
                <a:spcPts val="422"/>
              </a:spcBef>
            </a:pPr>
            <a:r>
              <a:rPr lang="zh-CN" altLang="en-US" dirty="0"/>
              <a:t>在斯坦福大学校园起步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zh-CN" altLang="en-US" sz="3060" dirty="0"/>
          </a:p>
        </p:txBody>
      </p:sp>
      <p:pic>
        <p:nvPicPr>
          <p:cNvPr id="5" name="WechatIMG127.jpeg" descr="WechatIMG127.jpeg">
            <a:extLst>
              <a:ext uri="{FF2B5EF4-FFF2-40B4-BE49-F238E27FC236}">
                <a16:creationId xmlns:a16="http://schemas.microsoft.com/office/drawing/2014/main" id="{E627968A-12B5-C805-9866-48B692E4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57"/>
          <a:stretch>
            <a:fillRect/>
          </a:stretch>
        </p:blipFill>
        <p:spPr>
          <a:xfrm>
            <a:off x="4216318" y="3331558"/>
            <a:ext cx="4752878" cy="3360002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WechatIMG127.jpeg" descr="WechatIMG127.jpeg">
            <a:extLst>
              <a:ext uri="{FF2B5EF4-FFF2-40B4-BE49-F238E27FC236}">
                <a16:creationId xmlns:a16="http://schemas.microsoft.com/office/drawing/2014/main" id="{83BE4E42-9761-AF16-5670-B78E10BF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959"/>
          <a:stretch>
            <a:fillRect/>
          </a:stretch>
        </p:blipFill>
        <p:spPr>
          <a:xfrm>
            <a:off x="479168" y="3759626"/>
            <a:ext cx="3520294" cy="2503842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838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623D6-FA36-A8D7-9AF4-6B72098A3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BD995-A02F-3758-60B8-172CD280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3.</a:t>
            </a:r>
            <a:r>
              <a:rPr lang="zh-CN" altLang="en-US" b="1" dirty="0">
                <a:latin typeface="+mn-ea"/>
                <a:cs typeface="+mn-ea"/>
              </a:rPr>
              <a:t> 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05720-69DA-A5B7-7612-4C97B613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ED28E-B3EE-23C2-857F-D2761A36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6032700-C3AB-98DD-D592-ABD420049FE0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en" altLang="zh-CN" dirty="0"/>
              <a:t>Google</a:t>
            </a:r>
            <a:r>
              <a:rPr lang="zh-CN" altLang="en-US" dirty="0"/>
              <a:t>公司</a:t>
            </a:r>
            <a:endParaRPr lang="en-US" altLang="zh-CN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800" dirty="0"/>
              <a:t>创立于</a:t>
            </a:r>
            <a:r>
              <a:rPr lang="en-US" altLang="zh-CN" sz="2800" dirty="0"/>
              <a:t>1998</a:t>
            </a:r>
            <a:r>
              <a:rPr lang="zh-CN" altLang="en-US" sz="2800" dirty="0"/>
              <a:t>年，一个车库，距离雅虎和惠普创办时用的车库几公里远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800" dirty="0"/>
              <a:t>创始人谢尔盖</a:t>
            </a:r>
            <a:r>
              <a:rPr lang="en-US" altLang="zh-CN" sz="2800" dirty="0"/>
              <a:t>·</a:t>
            </a:r>
            <a:r>
              <a:rPr lang="zh-CN" altLang="en-US" sz="2800" dirty="0"/>
              <a:t>布林和拉里</a:t>
            </a:r>
            <a:r>
              <a:rPr lang="en-US" altLang="zh-CN" sz="2800" dirty="0"/>
              <a:t>·</a:t>
            </a:r>
            <a:r>
              <a:rPr lang="zh-CN" altLang="en-US" sz="2800" dirty="0"/>
              <a:t>佩奇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sz="2800" dirty="0"/>
              <a:t>2001</a:t>
            </a:r>
            <a:r>
              <a:rPr lang="zh-CN" altLang="en-US" sz="2800" dirty="0"/>
              <a:t>年引进了埃里克</a:t>
            </a:r>
            <a:r>
              <a:rPr lang="en-US" altLang="zh-CN" sz="2800" dirty="0"/>
              <a:t>·</a:t>
            </a:r>
            <a:r>
              <a:rPr lang="zh-CN" altLang="en-US" sz="2800" dirty="0"/>
              <a:t>施密特担任</a:t>
            </a:r>
            <a:r>
              <a:rPr lang="en" altLang="zh-CN" sz="2800" dirty="0"/>
              <a:t>CEO</a:t>
            </a:r>
            <a:r>
              <a:rPr lang="zh-CN" altLang="en" sz="2800" dirty="0"/>
              <a:t>（</a:t>
            </a:r>
            <a:r>
              <a:rPr lang="zh-CN" altLang="en-US" sz="2800" dirty="0"/>
              <a:t>左），开启广告模式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zh-CN" altLang="en-US" sz="3060" dirty="0"/>
          </a:p>
        </p:txBody>
      </p:sp>
      <p:pic>
        <p:nvPicPr>
          <p:cNvPr id="5" name="WechatIMG129.jpeg" descr="WechatIMG129.jpeg">
            <a:extLst>
              <a:ext uri="{FF2B5EF4-FFF2-40B4-BE49-F238E27FC236}">
                <a16:creationId xmlns:a16="http://schemas.microsoft.com/office/drawing/2014/main" id="{5A800DA6-1D2B-D6CB-241B-030818E7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2" y="4196194"/>
            <a:ext cx="3597151" cy="2525282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WechatIMG130.jpeg" descr="WechatIMG130.jpeg">
            <a:extLst>
              <a:ext uri="{FF2B5EF4-FFF2-40B4-BE49-F238E27FC236}">
                <a16:creationId xmlns:a16="http://schemas.microsoft.com/office/drawing/2014/main" id="{5BB926F5-F81F-2553-577D-3C11D664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50" y="4196173"/>
            <a:ext cx="3312848" cy="2525282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930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294E0-1A0F-1AFB-94FF-62D162AE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1FCDB-4B0A-B6FD-9BD2-2F5A9E6B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3.</a:t>
            </a:r>
            <a:r>
              <a:rPr lang="zh-CN" altLang="en-US" b="1" dirty="0">
                <a:latin typeface="+mn-ea"/>
                <a:cs typeface="+mn-ea"/>
              </a:rPr>
              <a:t> 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80A3A-D4D5-2556-6DD7-C259E414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4BBE2-052A-5ABB-0580-67FD7A02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68E40A0-2A54-9D66-5711-5AD56A71AED0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060" dirty="0"/>
              <a:t>Facebook/Meta</a:t>
            </a:r>
          </a:p>
          <a:p>
            <a:pPr lvl="1">
              <a:spcBef>
                <a:spcPts val="422"/>
              </a:spcBef>
            </a:pPr>
            <a:r>
              <a:rPr lang="zh-CN" altLang="en-US" sz="2800" dirty="0"/>
              <a:t>马克</a:t>
            </a:r>
            <a:r>
              <a:rPr lang="en-US" altLang="zh-CN" sz="2800" dirty="0"/>
              <a:t>·</a:t>
            </a:r>
            <a:r>
              <a:rPr lang="zh-CN" altLang="en-US" sz="2800" dirty="0"/>
              <a:t>扎克伯格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7" name="WechatIMG143.jpeg" descr="WechatIMG143.jpeg">
            <a:extLst>
              <a:ext uri="{FF2B5EF4-FFF2-40B4-BE49-F238E27FC236}">
                <a16:creationId xmlns:a16="http://schemas.microsoft.com/office/drawing/2014/main" id="{A46D4CB2-06E0-F4B4-DD3B-3ABD44FA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8" y="2987678"/>
            <a:ext cx="4125206" cy="3368673"/>
          </a:xfrm>
          <a:prstGeom prst="rect">
            <a:avLst/>
          </a:prstGeom>
          <a:ln w="88900">
            <a:miter lim="400000"/>
          </a:ln>
        </p:spPr>
      </p:pic>
      <p:pic>
        <p:nvPicPr>
          <p:cNvPr id="9" name="图片 8" descr="蓝色的卡通人物&#10;&#10;描述已自动生成">
            <a:extLst>
              <a:ext uri="{FF2B5EF4-FFF2-40B4-BE49-F238E27FC236}">
                <a16:creationId xmlns:a16="http://schemas.microsoft.com/office/drawing/2014/main" id="{90D88CB4-FAE4-A799-E2C7-B2A7318F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34" y="3429000"/>
            <a:ext cx="4444290" cy="25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AF75D-04D2-938D-4952-FF46E677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BE91E-3475-7A15-8299-1F88C41F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3.</a:t>
            </a:r>
            <a:r>
              <a:rPr lang="zh-CN" altLang="en-US" b="1" dirty="0">
                <a:latin typeface="+mn-ea"/>
                <a:cs typeface="+mn-ea"/>
              </a:rPr>
              <a:t> 互联网时代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B16676-9426-0358-F009-211ECC64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820F17A-6A9B-02A8-CC03-3EEEE786771F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3060" dirty="0"/>
              <a:t>现代分布式系统</a:t>
            </a:r>
            <a:endParaRPr kumimoji="1" lang="en-US" altLang="zh-CN" sz="306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Google GFS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Google Map-Reduce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Amazon Dynamo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Google </a:t>
            </a:r>
            <a:r>
              <a:rPr kumimoji="1" lang="en-US" altLang="zh-CN" sz="2260" dirty="0" err="1"/>
              <a:t>BigTable</a:t>
            </a:r>
            <a:endParaRPr kumimoji="1" lang="en-US" altLang="zh-CN" sz="226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Google Chubby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60" dirty="0"/>
              <a:t>Google Borg</a:t>
            </a:r>
            <a:endParaRPr kumimoji="1" lang="zh-CN" altLang="en-US" sz="2260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56F5736-FB18-6DC7-6025-B9D8269E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00" y="4533410"/>
            <a:ext cx="6216999" cy="20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3D1F0-09C5-5301-5463-14D5E8C5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090C1-C19D-0091-807D-9AF35BAB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FB860-F155-B73F-A635-6E2AB1912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39DE7-B5EB-F80F-E490-3272AF5D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4ABD062-C1CD-E218-2998-9565CF6E5987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苹果公司二次爆发</a:t>
            </a:r>
            <a:endParaRPr lang="en-US" altLang="zh-CN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" altLang="zh-CN" sz="2800" dirty="0"/>
              <a:t>iPhone, iPad, </a:t>
            </a:r>
            <a:r>
              <a:rPr lang="en" altLang="zh-CN" sz="2800" dirty="0" err="1"/>
              <a:t>MacbookAir</a:t>
            </a:r>
            <a:endParaRPr lang="en" altLang="zh-CN" sz="28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5" name="WechatIMG138.jpeg" descr="WechatIMG138.jpeg">
            <a:extLst>
              <a:ext uri="{FF2B5EF4-FFF2-40B4-BE49-F238E27FC236}">
                <a16:creationId xmlns:a16="http://schemas.microsoft.com/office/drawing/2014/main" id="{48EE6F4B-E3C0-6AC8-8FE4-141BD47F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4" y="2745890"/>
            <a:ext cx="4570390" cy="3832216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399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7E143-0F66-EF6F-D149-8D40B7A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E61CB-6F5F-BA27-9266-6E4FF66E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82313-3FE0-DA12-8235-B3C9A2732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8A674-DCF5-DBB1-33A9-12CD87B4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0073DCA-F6C9-5EA5-ED73-3AA871983A38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591424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云计算</a:t>
            </a:r>
            <a:endParaRPr lang="en-US" altLang="zh-CN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sz="2200" b="0" i="0" u="none" strike="noStrike" dirty="0">
                <a:solidFill>
                  <a:srgbClr val="191B1F"/>
                </a:solidFill>
                <a:effectLst/>
              </a:rPr>
              <a:t>1965 </a:t>
            </a:r>
            <a:r>
              <a:rPr lang="zh-CN" altLang="en-US" sz="2200" b="0" i="0" u="none" strike="noStrike" dirty="0">
                <a:solidFill>
                  <a:srgbClr val="191B1F"/>
                </a:solidFill>
                <a:effectLst/>
              </a:rPr>
              <a:t>年，</a:t>
            </a:r>
            <a:r>
              <a:rPr lang="en" altLang="zh-CN" sz="2200" b="0" i="0" u="none" strike="noStrike" dirty="0">
                <a:solidFill>
                  <a:srgbClr val="191B1F"/>
                </a:solidFill>
                <a:effectLst/>
              </a:rPr>
              <a:t>Christopher Strachey </a:t>
            </a:r>
            <a:r>
              <a:rPr lang="zh-CN" altLang="en-US" sz="2200" b="0" i="0" u="none" strike="noStrike" dirty="0">
                <a:solidFill>
                  <a:srgbClr val="191B1F"/>
                </a:solidFill>
                <a:effectLst/>
              </a:rPr>
              <a:t>发表了一篇论文，论文中正式提出了“虚拟化” 的概念</a:t>
            </a:r>
            <a:endParaRPr lang="en-US" altLang="zh-CN" sz="2200" b="0" i="0" u="none" strike="noStrike" dirty="0">
              <a:solidFill>
                <a:srgbClr val="191B1F"/>
              </a:solidFill>
              <a:effectLst/>
            </a:endParaRP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en-US" altLang="zh-CN" sz="2200" dirty="0">
                <a:solidFill>
                  <a:srgbClr val="191B1F"/>
                </a:solidFill>
              </a:rPr>
              <a:t>2006 </a:t>
            </a:r>
            <a:r>
              <a:rPr lang="zh-CN" altLang="en-US" sz="2200" dirty="0">
                <a:solidFill>
                  <a:srgbClr val="191B1F"/>
                </a:solidFill>
              </a:rPr>
              <a:t>年 </a:t>
            </a:r>
            <a:r>
              <a:rPr lang="en-US" altLang="zh-CN" sz="2200" dirty="0">
                <a:solidFill>
                  <a:srgbClr val="191B1F"/>
                </a:solidFill>
              </a:rPr>
              <a:t>8 </a:t>
            </a:r>
            <a:r>
              <a:rPr lang="zh-CN" altLang="en-US" sz="2200" dirty="0">
                <a:solidFill>
                  <a:srgbClr val="191B1F"/>
                </a:solidFill>
              </a:rPr>
              <a:t>月 </a:t>
            </a:r>
            <a:r>
              <a:rPr lang="en-US" altLang="zh-CN" sz="2200" dirty="0">
                <a:solidFill>
                  <a:srgbClr val="191B1F"/>
                </a:solidFill>
              </a:rPr>
              <a:t>9 </a:t>
            </a:r>
            <a:r>
              <a:rPr lang="zh-CN" altLang="en-US" sz="2200" dirty="0">
                <a:solidFill>
                  <a:srgbClr val="191B1F"/>
                </a:solidFill>
              </a:rPr>
              <a:t>日，</a:t>
            </a:r>
            <a:r>
              <a:rPr lang="en" altLang="zh-CN" sz="2200" dirty="0">
                <a:solidFill>
                  <a:srgbClr val="191B1F"/>
                </a:solidFill>
              </a:rPr>
              <a:t>Google</a:t>
            </a:r>
            <a:r>
              <a:rPr lang="zh-CN" altLang="en-US" sz="2200" dirty="0">
                <a:solidFill>
                  <a:srgbClr val="191B1F"/>
                </a:solidFill>
              </a:rPr>
              <a:t>首席执行官埃里克</a:t>
            </a:r>
            <a:r>
              <a:rPr lang="en-US" altLang="zh-CN" sz="2200" dirty="0">
                <a:solidFill>
                  <a:srgbClr val="191B1F"/>
                </a:solidFill>
              </a:rPr>
              <a:t>·</a:t>
            </a:r>
            <a:r>
              <a:rPr lang="zh-CN" altLang="en-US" sz="2200" dirty="0">
                <a:solidFill>
                  <a:srgbClr val="191B1F"/>
                </a:solidFill>
              </a:rPr>
              <a:t>施密特（</a:t>
            </a:r>
            <a:r>
              <a:rPr lang="en" altLang="zh-CN" sz="2200" dirty="0">
                <a:solidFill>
                  <a:srgbClr val="191B1F"/>
                </a:solidFill>
              </a:rPr>
              <a:t>Eric Schmidt</a:t>
            </a:r>
            <a:r>
              <a:rPr lang="zh-CN" altLang="en" sz="2200" dirty="0">
                <a:solidFill>
                  <a:srgbClr val="191B1F"/>
                </a:solidFill>
              </a:rPr>
              <a:t>）</a:t>
            </a:r>
            <a:r>
              <a:rPr lang="zh-CN" altLang="en-US" sz="2200" dirty="0">
                <a:solidFill>
                  <a:srgbClr val="191B1F"/>
                </a:solidFill>
              </a:rPr>
              <a:t>在搜索引擎大会首次提出“云计算”（</a:t>
            </a:r>
            <a:r>
              <a:rPr lang="en" altLang="zh-CN" sz="2200" dirty="0">
                <a:solidFill>
                  <a:srgbClr val="191B1F"/>
                </a:solidFill>
              </a:rPr>
              <a:t>Cloud Computing</a:t>
            </a:r>
            <a:r>
              <a:rPr lang="zh-CN" altLang="en" sz="2200" dirty="0">
                <a:solidFill>
                  <a:srgbClr val="191B1F"/>
                </a:solidFill>
              </a:rPr>
              <a:t>）</a:t>
            </a:r>
            <a:r>
              <a:rPr lang="zh-CN" altLang="en-US" sz="2200" dirty="0">
                <a:solidFill>
                  <a:srgbClr val="191B1F"/>
                </a:solidFill>
              </a:rPr>
              <a:t>的概念</a:t>
            </a:r>
            <a:endParaRPr lang="en-US" altLang="zh-CN" sz="2200" dirty="0">
              <a:solidFill>
                <a:srgbClr val="191B1F"/>
              </a:solidFill>
            </a:endParaRP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200" dirty="0">
                <a:solidFill>
                  <a:srgbClr val="191B1F"/>
                </a:solidFill>
              </a:rPr>
              <a:t>亚马逊正是那年推出了 </a:t>
            </a:r>
            <a:r>
              <a:rPr lang="en" altLang="zh-CN" sz="2200" dirty="0">
                <a:solidFill>
                  <a:srgbClr val="191B1F"/>
                </a:solidFill>
              </a:rPr>
              <a:t>IaaS </a:t>
            </a:r>
            <a:r>
              <a:rPr lang="zh-CN" altLang="en-US" sz="2200" dirty="0">
                <a:solidFill>
                  <a:srgbClr val="191B1F"/>
                </a:solidFill>
              </a:rPr>
              <a:t>服务平台 </a:t>
            </a:r>
            <a:r>
              <a:rPr lang="en" altLang="zh-CN" sz="2200" dirty="0">
                <a:solidFill>
                  <a:srgbClr val="191B1F"/>
                </a:solidFill>
              </a:rPr>
              <a:t>AWS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" sz="2200" dirty="0">
                <a:solidFill>
                  <a:srgbClr val="191B1F"/>
                </a:solidFill>
              </a:rPr>
              <a:t>租用</a:t>
            </a:r>
            <a:r>
              <a:rPr lang="zh-CN" altLang="en-US" sz="2200" dirty="0">
                <a:solidFill>
                  <a:srgbClr val="191B1F"/>
                </a:solidFill>
              </a:rPr>
              <a:t>、共享，提升资源利用率</a:t>
            </a:r>
            <a:endParaRPr lang="en-US" altLang="zh-CN" sz="2200" dirty="0">
              <a:solidFill>
                <a:srgbClr val="191B1F"/>
              </a:solidFill>
            </a:endParaRP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200" dirty="0">
                <a:solidFill>
                  <a:srgbClr val="191B1F"/>
                </a:solidFill>
              </a:rPr>
              <a:t>降低成本，服务质量保障</a:t>
            </a:r>
            <a:endParaRPr lang="en" altLang="zh-CN" sz="2200" dirty="0">
              <a:solidFill>
                <a:srgbClr val="191B1F"/>
              </a:solidFill>
            </a:endParaRPr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6CDBCBFC-BC1A-B193-C574-B815EA386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67" y="4310064"/>
            <a:ext cx="4395933" cy="24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8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6A2BD-D0E4-1615-563F-13FF7A05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D856A-EF6C-E688-D915-045C25DA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云计算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2023</a:t>
            </a:r>
            <a:r>
              <a:rPr kumimoji="1" lang="zh-CN" altLang="en-US" dirty="0"/>
              <a:t>年，全球云计算市场为</a:t>
            </a:r>
            <a:r>
              <a:rPr kumimoji="1" lang="en-US" altLang="zh-CN" dirty="0"/>
              <a:t>5864</a:t>
            </a:r>
            <a:r>
              <a:rPr kumimoji="1" lang="zh-CN" altLang="en-US" dirty="0"/>
              <a:t>亿美元，同比增长</a:t>
            </a:r>
            <a:r>
              <a:rPr kumimoji="1" lang="en-US" altLang="zh-CN" dirty="0"/>
              <a:t>19.4%</a:t>
            </a:r>
            <a:r>
              <a:rPr kumimoji="1" lang="zh-CN" altLang="en-US" dirty="0"/>
              <a:t>，预计</a:t>
            </a:r>
            <a:r>
              <a:rPr kumimoji="1" lang="en-US" altLang="zh-CN" dirty="0"/>
              <a:t>2027</a:t>
            </a:r>
            <a:r>
              <a:rPr kumimoji="1" lang="zh-CN" altLang="en-US" dirty="0"/>
              <a:t>年突破万亿美元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2023</a:t>
            </a:r>
            <a:r>
              <a:rPr kumimoji="1" lang="zh-CN" altLang="en-US" dirty="0"/>
              <a:t>年，我国云计算市场规模为</a:t>
            </a:r>
            <a:r>
              <a:rPr kumimoji="1" lang="en-US" altLang="zh-CN" dirty="0"/>
              <a:t>6165</a:t>
            </a:r>
            <a:r>
              <a:rPr kumimoji="1" lang="zh-CN" altLang="en-US" dirty="0"/>
              <a:t>亿元，同比增长</a:t>
            </a:r>
            <a:r>
              <a:rPr kumimoji="1" lang="en-US" altLang="zh-CN" dirty="0"/>
              <a:t>35.5%</a:t>
            </a:r>
            <a:r>
              <a:rPr kumimoji="1" lang="zh-CN" altLang="en-US" dirty="0"/>
              <a:t>，预计</a:t>
            </a:r>
            <a:r>
              <a:rPr kumimoji="1" lang="en-US" altLang="zh-CN" dirty="0"/>
              <a:t>2027</a:t>
            </a:r>
            <a:r>
              <a:rPr kumimoji="1" lang="zh-CN" altLang="en-US" dirty="0"/>
              <a:t>年突破</a:t>
            </a:r>
            <a:r>
              <a:rPr kumimoji="1" lang="en-US" altLang="zh-CN" dirty="0"/>
              <a:t>2.1</a:t>
            </a:r>
            <a:r>
              <a:rPr kumimoji="1" lang="zh-CN" altLang="en-US" dirty="0"/>
              <a:t>万亿元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093C2-8FC2-1A65-8AC2-4EFDE22B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图片 7" descr="图表, 条形图&#10;&#10;描述已自动生成">
            <a:extLst>
              <a:ext uri="{FF2B5EF4-FFF2-40B4-BE49-F238E27FC236}">
                <a16:creationId xmlns:a16="http://schemas.microsoft.com/office/drawing/2014/main" id="{140D0E15-098E-1C45-2DA3-34092093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47" y="3256197"/>
            <a:ext cx="6098930" cy="36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3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0E62F-6536-FF3A-933C-85CE9A5E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BBF65-4E99-D489-223C-FA7F737E7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云计算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CA04AF-B0B0-AB12-3F2B-550159E3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3FCB3E8E-F172-A4C0-CB16-0A3533E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8" y="1932746"/>
            <a:ext cx="7578942" cy="46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AF8C-EA50-49BE-870D-0C43F554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25F3-20D9-44F7-0746-AA9C8FA2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课程简介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37D37-88DC-47E4-EC35-FA8D33F0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计算机科学与技术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算力、算法、数据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FBB4F-DAF8-9B83-2E89-EF40135E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D4126B-2222-CFAC-3D6A-E32EE8846016}"/>
              </a:ext>
            </a:extLst>
          </p:cNvPr>
          <p:cNvSpPr/>
          <p:nvPr/>
        </p:nvSpPr>
        <p:spPr bwMode="auto">
          <a:xfrm>
            <a:off x="2217485" y="3056796"/>
            <a:ext cx="4709030" cy="2376264"/>
          </a:xfrm>
          <a:prstGeom prst="rect">
            <a:avLst/>
          </a:prstGeom>
          <a:solidFill>
            <a:srgbClr val="2D2DB9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253A4D-372E-820D-EF33-D579530FCEB6}"/>
              </a:ext>
            </a:extLst>
          </p:cNvPr>
          <p:cNvSpPr txBox="1"/>
          <p:nvPr/>
        </p:nvSpPr>
        <p:spPr>
          <a:xfrm>
            <a:off x="4139952" y="2615809"/>
            <a:ext cx="2074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应用</a:t>
            </a:r>
            <a:endParaRPr lang="zh-CN" altLang="en-US" sz="2000" b="1" dirty="0">
              <a:solidFill>
                <a:srgbClr val="000000"/>
              </a:solidFill>
              <a:latin typeface="Comic Sans MS" charset="0"/>
              <a:ea typeface="宋体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685106-A85E-C86D-C7F7-C428020B8E9A}"/>
              </a:ext>
            </a:extLst>
          </p:cNvPr>
          <p:cNvSpPr txBox="1"/>
          <p:nvPr/>
        </p:nvSpPr>
        <p:spPr>
          <a:xfrm>
            <a:off x="3486401" y="3981617"/>
            <a:ext cx="2722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000000"/>
                </a:solidFill>
                <a:latin typeface="Comic Sans MS" charset="0"/>
                <a:ea typeface="宋体" charset="-122"/>
              </a:rPr>
              <a:t>软件生态</a:t>
            </a:r>
            <a:endParaRPr lang="zh-CN" altLang="en-US" sz="2000" b="1" dirty="0">
              <a:solidFill>
                <a:srgbClr val="000000"/>
              </a:solidFill>
              <a:latin typeface="Comic Sans MS" charset="0"/>
              <a:ea typeface="宋体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11F789E-5E85-6A60-1F7F-8E7E832A4A3A}"/>
              </a:ext>
            </a:extLst>
          </p:cNvPr>
          <p:cNvSpPr/>
          <p:nvPr/>
        </p:nvSpPr>
        <p:spPr bwMode="auto">
          <a:xfrm>
            <a:off x="4406581" y="3184728"/>
            <a:ext cx="1322094" cy="869012"/>
          </a:xfrm>
          <a:prstGeom prst="ellips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算法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模型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9D29DAD-5E78-97BE-3637-B9BDE1FC4C27}"/>
              </a:ext>
            </a:extLst>
          </p:cNvPr>
          <p:cNvSpPr/>
          <p:nvPr/>
        </p:nvSpPr>
        <p:spPr bwMode="auto">
          <a:xfrm>
            <a:off x="6145980" y="3320029"/>
            <a:ext cx="562744" cy="1840052"/>
          </a:xfrm>
          <a:prstGeom prst="roundRect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安全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可信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182BC74-969F-99A0-8F34-A436C2C17329}"/>
              </a:ext>
            </a:extLst>
          </p:cNvPr>
          <p:cNvSpPr/>
          <p:nvPr/>
        </p:nvSpPr>
        <p:spPr bwMode="auto">
          <a:xfrm>
            <a:off x="2411997" y="3184728"/>
            <a:ext cx="1322093" cy="869012"/>
          </a:xfrm>
          <a:prstGeom prst="ellips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数据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AD755FB-C750-EBD1-B02A-8A4AAF300A9C}"/>
              </a:ext>
            </a:extLst>
          </p:cNvPr>
          <p:cNvSpPr/>
          <p:nvPr/>
        </p:nvSpPr>
        <p:spPr bwMode="auto">
          <a:xfrm>
            <a:off x="3478905" y="4478876"/>
            <a:ext cx="1322093" cy="869012"/>
          </a:xfrm>
          <a:prstGeom prst="ellips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算力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硬件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rPr>
              <a:t>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48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91FF-D9E6-F297-6BD2-48BF9170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62E39-FBC8-23DA-151E-FCB41BA4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96D2-FDB9-C1EF-1BAB-06C7B246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895E4-3891-D63F-8397-2A2CBB52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1B4152-145A-5733-552C-838BEEFF06DA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中国互联网公司</a:t>
            </a:r>
            <a:endParaRPr lang="en-US" altLang="zh-CN" dirty="0"/>
          </a:p>
          <a:p>
            <a:pPr lvl="1"/>
            <a:r>
              <a:rPr kumimoji="1" lang="zh-CN" altLang="en-US" sz="2800" dirty="0"/>
              <a:t>三大门户（搜狐、新浪、网易）：</a:t>
            </a:r>
            <a:r>
              <a:rPr kumimoji="1" lang="en-US" altLang="zh-CN" sz="2800" dirty="0"/>
              <a:t>90</a:t>
            </a:r>
            <a:r>
              <a:rPr kumimoji="1" lang="zh-CN" altLang="en-US" sz="2800" dirty="0"/>
              <a:t>年代末</a:t>
            </a:r>
            <a:endParaRPr kumimoji="1" lang="en-US" altLang="zh-CN" sz="2800" dirty="0"/>
          </a:p>
          <a:p>
            <a:pPr lvl="1"/>
            <a:r>
              <a:rPr kumimoji="1" lang="en-US" altLang="zh-CN" sz="2800" dirty="0"/>
              <a:t>BAT</a:t>
            </a:r>
            <a:r>
              <a:rPr kumimoji="1" lang="zh-CN" altLang="en-US" sz="2800" dirty="0"/>
              <a:t>（百度、阿里、腾讯）：</a:t>
            </a:r>
            <a:r>
              <a:rPr kumimoji="1" lang="en-US" altLang="zh-CN" sz="2800" dirty="0"/>
              <a:t>2000-</a:t>
            </a:r>
          </a:p>
          <a:p>
            <a:pPr lvl="1"/>
            <a:r>
              <a:rPr kumimoji="1" lang="en-US" altLang="zh-CN" sz="2800" dirty="0"/>
              <a:t>TMD</a:t>
            </a:r>
            <a:r>
              <a:rPr kumimoji="1" lang="zh-CN" altLang="en-US" sz="2800" dirty="0"/>
              <a:t>（头条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字节跳动、美团、滴滴）：</a:t>
            </a:r>
            <a:r>
              <a:rPr kumimoji="1" lang="en-US" altLang="zh-CN" sz="2800" dirty="0"/>
              <a:t>2010-</a:t>
            </a:r>
          </a:p>
          <a:p>
            <a:pPr lvl="1"/>
            <a:r>
              <a:rPr kumimoji="1" lang="zh-CN" altLang="en-US" sz="2800" dirty="0"/>
              <a:t>拼多多</a:t>
            </a:r>
            <a:endParaRPr kumimoji="1" lang="en-US" altLang="zh-CN" sz="2800" dirty="0"/>
          </a:p>
          <a:p>
            <a:endParaRPr kumimoji="1" lang="zh-CN" altLang="en-US" sz="2400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" altLang="zh-CN" sz="28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</p:spTree>
    <p:extLst>
      <p:ext uri="{BB962C8B-B14F-4D97-AF65-F5344CB8AC3E}">
        <p14:creationId xmlns:p14="http://schemas.microsoft.com/office/powerpoint/2010/main" val="2185487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9CD7-E467-46E8-C788-D152DAB00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74519-8CEA-0FEB-74E4-9C8D1400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6609A-0342-AB3E-7B43-C9626E14E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70630-1B6C-C1DD-968F-B2AA956B9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965303E-DFF3-CECD-2C68-16DB71B72783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lang="zh-CN" altLang="en-US" dirty="0"/>
              <a:t>中国互联网公司</a:t>
            </a:r>
            <a:endParaRPr lang="en-US" altLang="zh-CN" dirty="0"/>
          </a:p>
          <a:p>
            <a:endParaRPr kumimoji="1" lang="zh-CN" altLang="en-US" sz="2400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" altLang="zh-CN" sz="28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94C6162D-7A7C-AC75-435D-8A981F0C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2129878"/>
            <a:ext cx="5021938" cy="45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4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D00D-0B6F-74B8-B67F-3FEF276BA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3D05E-5490-2CC8-F21B-581AD443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4.</a:t>
            </a:r>
            <a:r>
              <a:rPr lang="zh-CN" altLang="en-US" b="1" dirty="0">
                <a:latin typeface="+mn-ea"/>
                <a:cs typeface="+mn-ea"/>
              </a:rPr>
              <a:t> 移动互联网时代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83129-6DE9-23A6-721F-A1073CD1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9587EE-78DF-F0D7-1E20-B461F7F2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3DC4888-FEEF-5A63-1D2E-C7AF9EF5290B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2400" dirty="0"/>
              <a:t>独角兽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lang="en" altLang="zh-CN" sz="28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>
              <a:buBlip>
                <a:blip r:embed="rId2"/>
              </a:buBlip>
            </a:pPr>
            <a:endParaRPr lang="en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660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BAF4448C-CD2F-634B-96F3-9A0DE0F5D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" y="2444461"/>
            <a:ext cx="8373690" cy="32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9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046CE-95A1-C819-9E45-E6719BC8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340BC-E039-6981-B24A-934D8839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EB52F-F7C7-18FD-9796-C1FC74FB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72E783D-AA0B-99BB-28DC-01C58A7FB2C1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3200" dirty="0"/>
              <a:t>深度学习</a:t>
            </a:r>
            <a:endParaRPr kumimoji="1" lang="en-US" altLang="zh-CN" sz="3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800" dirty="0" err="1"/>
              <a:t>AlexNet</a:t>
            </a:r>
            <a:r>
              <a:rPr kumimoji="1" lang="en-US" altLang="zh-CN" sz="2800" dirty="0"/>
              <a:t> (CNN)</a:t>
            </a:r>
          </a:p>
          <a:p>
            <a:pPr marL="1255948" lvl="2" indent="-341548" defTabSz="273239">
              <a:spcBef>
                <a:spcPts val="352"/>
              </a:spcBef>
              <a:defRPr sz="3060"/>
            </a:pPr>
            <a:r>
              <a:rPr kumimoji="1" lang="en-US" altLang="zh-CN" sz="2400" dirty="0"/>
              <a:t>ImageNet 2012</a:t>
            </a:r>
            <a:r>
              <a:rPr kumimoji="1" lang="zh-CN" altLang="en-US" sz="2400" dirty="0"/>
              <a:t>冠军</a:t>
            </a:r>
            <a:endParaRPr kumimoji="1" lang="en-US" altLang="zh-CN" sz="24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800" dirty="0"/>
          </a:p>
        </p:txBody>
      </p:sp>
      <p:pic>
        <p:nvPicPr>
          <p:cNvPr id="12" name="图片 11" descr="图片包含 人, 体育, 人群, 人们&#10;&#10;描述已自动生成">
            <a:extLst>
              <a:ext uri="{FF2B5EF4-FFF2-40B4-BE49-F238E27FC236}">
                <a16:creationId xmlns:a16="http://schemas.microsoft.com/office/drawing/2014/main" id="{EB2B7DCF-C68F-7DCB-C094-1F87003B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9" y="1778465"/>
            <a:ext cx="3452282" cy="1476810"/>
          </a:xfrm>
          <a:prstGeom prst="rect">
            <a:avLst/>
          </a:prstGeom>
        </p:spPr>
      </p:pic>
      <p:pic>
        <p:nvPicPr>
          <p:cNvPr id="14" name="图片 13" descr="男人的截图&#10;&#10;描述已自动生成">
            <a:extLst>
              <a:ext uri="{FF2B5EF4-FFF2-40B4-BE49-F238E27FC236}">
                <a16:creationId xmlns:a16="http://schemas.microsoft.com/office/drawing/2014/main" id="{2CE94B1A-9D8C-4BB2-20B9-B84E4B18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" y="3501896"/>
            <a:ext cx="7772400" cy="27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7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295B-BB89-47BA-5FC1-213A26C3C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303B-822C-F6F2-40F1-3150D6F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56874-ABB2-6746-EC78-66550761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B34D5E3-1D2D-F60B-D78D-DBC5E6EDFF59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200" dirty="0"/>
              <a:t>AlphaGo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00" dirty="0"/>
              <a:t>2016</a:t>
            </a:r>
            <a:r>
              <a:rPr kumimoji="1" lang="zh-CN" altLang="en-US" sz="2200" dirty="0"/>
              <a:t>年</a:t>
            </a:r>
            <a:r>
              <a:rPr kumimoji="1" lang="en-US" altLang="zh-CN" sz="2200" dirty="0"/>
              <a:t>3</a:t>
            </a:r>
            <a:r>
              <a:rPr kumimoji="1" lang="zh-CN" altLang="en-US" sz="2200" dirty="0"/>
              <a:t>月，阿尔法围棋与围棋世界冠军、职业九段棋手</a:t>
            </a:r>
            <a:r>
              <a:rPr kumimoji="1" lang="zh-CN" alt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李世石</a:t>
            </a:r>
            <a:r>
              <a:rPr kumimoji="1" lang="zh-CN" altLang="en-US" sz="2200" dirty="0"/>
              <a:t>进行围棋人机大战，以</a:t>
            </a:r>
            <a:r>
              <a:rPr kumimoji="1" lang="en-US" altLang="zh-CN" sz="2200" dirty="0"/>
              <a:t>4</a:t>
            </a:r>
            <a:r>
              <a:rPr kumimoji="1" lang="zh-CN" altLang="en-US" sz="2200" dirty="0"/>
              <a:t>比</a:t>
            </a:r>
            <a:r>
              <a:rPr kumimoji="1" lang="en-US" altLang="zh-CN" sz="2200" dirty="0"/>
              <a:t>1</a:t>
            </a:r>
            <a:r>
              <a:rPr kumimoji="1" lang="zh-CN" altLang="en-US" sz="2200" dirty="0"/>
              <a:t>的总比分获胜</a:t>
            </a:r>
            <a:endParaRPr kumimoji="1" lang="en-US" altLang="zh-CN" sz="2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00" dirty="0"/>
              <a:t>2017</a:t>
            </a:r>
            <a:r>
              <a:rPr kumimoji="1" lang="zh-CN" altLang="en-US" sz="2200" dirty="0"/>
              <a:t>年</a:t>
            </a:r>
            <a:r>
              <a:rPr kumimoji="1" lang="en-US" altLang="zh-CN" sz="2200" dirty="0"/>
              <a:t>5</a:t>
            </a:r>
            <a:r>
              <a:rPr kumimoji="1" lang="zh-CN" altLang="en-US" sz="2200" dirty="0"/>
              <a:t>月，它与排名世界第一的世界围棋冠军</a:t>
            </a:r>
            <a:r>
              <a:rPr kumimoji="1" lang="zh-CN" alt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柯洁</a:t>
            </a:r>
            <a:r>
              <a:rPr kumimoji="1" lang="zh-CN" altLang="en-US" sz="2200" dirty="0"/>
              <a:t>对战，以</a:t>
            </a:r>
            <a:r>
              <a:rPr kumimoji="1" lang="en-US" altLang="zh-CN" sz="2200" dirty="0"/>
              <a:t>3</a:t>
            </a:r>
            <a:r>
              <a:rPr kumimoji="1" lang="zh-CN" altLang="en-US" sz="2200" dirty="0"/>
              <a:t>比</a:t>
            </a:r>
            <a:r>
              <a:rPr kumimoji="1" lang="en-US" altLang="zh-CN" sz="2200" dirty="0"/>
              <a:t>0</a:t>
            </a:r>
            <a:r>
              <a:rPr kumimoji="1" lang="zh-CN" altLang="en-US" sz="2200" dirty="0"/>
              <a:t>的总比分获胜</a:t>
            </a:r>
            <a:endParaRPr kumimoji="1" lang="en-US" altLang="zh-CN" sz="2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kumimoji="1" lang="en-US" altLang="zh-CN" sz="2200" dirty="0"/>
              <a:t>Google</a:t>
            </a:r>
            <a:r>
              <a:rPr kumimoji="1" lang="zh-CN" altLang="en-US" sz="2200" dirty="0"/>
              <a:t>旗下</a:t>
            </a:r>
            <a:r>
              <a:rPr kumimoji="1" lang="en-US" altLang="zh-CN" sz="2200" dirty="0"/>
              <a:t>DeepMind</a:t>
            </a:r>
            <a:r>
              <a:rPr kumimoji="1" lang="zh-CN" altLang="en-US" sz="2200" dirty="0"/>
              <a:t>公司</a:t>
            </a:r>
            <a:endParaRPr kumimoji="1" lang="en-US" altLang="zh-CN" sz="2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3200" dirty="0"/>
          </a:p>
        </p:txBody>
      </p:sp>
      <p:pic>
        <p:nvPicPr>
          <p:cNvPr id="9" name="图片 8" descr="电脑游戏的截图&#10;&#10;低可信度描述已自动生成">
            <a:extLst>
              <a:ext uri="{FF2B5EF4-FFF2-40B4-BE49-F238E27FC236}">
                <a16:creationId xmlns:a16="http://schemas.microsoft.com/office/drawing/2014/main" id="{177E6287-D6E3-C04B-0FE1-FC00AADEE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27" y="3771912"/>
            <a:ext cx="5377040" cy="30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87C45-B47F-ED3D-4C99-8A3A39E9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A856A-464A-418E-200E-541F6629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1954A-779D-39D0-D562-1512BE3E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0FFB21F-88F0-B18F-09CC-C3E56C6970F8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200" dirty="0"/>
              <a:t>AlphaFold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200" i="0" u="none" strike="noStrike" dirty="0">
                <a:solidFill>
                  <a:srgbClr val="111111"/>
                </a:solidFill>
                <a:effectLst/>
              </a:rPr>
              <a:t>基于深度学习技术的蛋白质结构预测模型</a:t>
            </a:r>
            <a:endParaRPr kumimoji="1" lang="en-US" altLang="zh-CN" sz="2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3200" dirty="0"/>
          </a:p>
        </p:txBody>
      </p:sp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69822F3F-2A5C-04D3-A980-BAD0284BD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2924261"/>
            <a:ext cx="5634567" cy="3714640"/>
          </a:xfrm>
          <a:prstGeom prst="rect">
            <a:avLst/>
          </a:prstGeom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1A9B2448-2987-1ACC-2CED-7C1C225C9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7" y="2511189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5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91F8-953E-0AE0-A9E4-A9CF9F5F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CADC8-80F0-6E61-D769-169216FB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F577C-7D18-2185-485B-2393D164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99C65A-BD6E-FC60-8750-B05B5F3A4492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3200" dirty="0"/>
              <a:t>大模型：</a:t>
            </a:r>
            <a:r>
              <a:rPr kumimoji="1" lang="en-US" altLang="zh-CN" sz="3200" dirty="0"/>
              <a:t>OpenAI</a:t>
            </a:r>
          </a:p>
          <a:p>
            <a:pPr lvl="1"/>
            <a:r>
              <a:rPr lang="zh-CN" altLang="en-US" sz="2800" dirty="0"/>
              <a:t>成立于</a:t>
            </a:r>
            <a:r>
              <a:rPr lang="en-US" altLang="zh-CN" sz="2800" dirty="0"/>
              <a:t>2015</a:t>
            </a:r>
            <a:r>
              <a:rPr lang="zh-CN" altLang="en-US" sz="2800" dirty="0"/>
              <a:t>年</a:t>
            </a:r>
          </a:p>
          <a:p>
            <a:pPr lvl="1"/>
            <a:r>
              <a:rPr lang="en-US" altLang="zh-CN" sz="2800" dirty="0"/>
              <a:t>2018</a:t>
            </a:r>
            <a:r>
              <a:rPr lang="zh-CN" altLang="en-US" sz="2800" dirty="0"/>
              <a:t>年发布</a:t>
            </a:r>
            <a:r>
              <a:rPr lang="en" altLang="zh-CN" sz="2800" dirty="0"/>
              <a:t>GPT</a:t>
            </a:r>
          </a:p>
          <a:p>
            <a:pPr lvl="1"/>
            <a:r>
              <a:rPr lang="en" altLang="zh-CN" sz="2800" dirty="0"/>
              <a:t>2019 </a:t>
            </a:r>
            <a:r>
              <a:rPr lang="zh-CN" altLang="en-US" sz="2800" dirty="0"/>
              <a:t>年，</a:t>
            </a:r>
            <a:r>
              <a:rPr lang="zh-CN" alt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微软</a:t>
            </a:r>
            <a:r>
              <a:rPr lang="zh-CN" altLang="en-US" sz="2800" dirty="0"/>
              <a:t>向 </a:t>
            </a:r>
            <a:r>
              <a:rPr lang="en" altLang="zh-CN" sz="2800" dirty="0"/>
              <a:t>OpenAI </a:t>
            </a:r>
            <a:r>
              <a:rPr lang="zh-CN" altLang="en-US" sz="2800" dirty="0"/>
              <a:t>投资了 </a:t>
            </a:r>
            <a:r>
              <a:rPr lang="en-US" altLang="zh-CN" sz="2800" dirty="0"/>
              <a:t>10 </a:t>
            </a:r>
            <a:r>
              <a:rPr lang="zh-CN" altLang="en-US" sz="2800" dirty="0"/>
              <a:t>亿美金，并获得了 </a:t>
            </a:r>
            <a:r>
              <a:rPr lang="en" altLang="zh-CN" sz="2800" dirty="0"/>
              <a:t>OpenAI </a:t>
            </a:r>
            <a:r>
              <a:rPr lang="zh-CN" altLang="en-US" sz="2800" dirty="0"/>
              <a:t>技术的商业化 授权</a:t>
            </a:r>
          </a:p>
          <a:p>
            <a:pPr lvl="1"/>
            <a:r>
              <a:rPr lang="en-US" altLang="zh-CN" sz="2800" dirty="0"/>
              <a:t>2023</a:t>
            </a:r>
            <a:r>
              <a:rPr lang="zh-CN" altLang="en-US" sz="2800" dirty="0"/>
              <a:t>年</a:t>
            </a:r>
            <a:r>
              <a:rPr lang="en-US" altLang="zh-CN" sz="2800" dirty="0"/>
              <a:t>11</a:t>
            </a:r>
            <a:r>
              <a:rPr lang="zh-CN" altLang="en-US" sz="2800" dirty="0"/>
              <a:t>月，发布</a:t>
            </a:r>
            <a:r>
              <a:rPr lang="en" altLang="zh-CN" sz="2800" dirty="0"/>
              <a:t>ChatGPT</a:t>
            </a:r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en-US" altLang="zh-CN" sz="3200" dirty="0"/>
          </a:p>
          <a:p>
            <a:pPr marL="341548" indent="-341548" defTabSz="273239">
              <a:spcBef>
                <a:spcPts val="352"/>
              </a:spcBef>
              <a:defRPr sz="3060"/>
            </a:pPr>
            <a:endParaRPr kumimoji="1" lang="zh-CN" altLang="en-US" sz="3200" dirty="0"/>
          </a:p>
        </p:txBody>
      </p:sp>
      <p:pic>
        <p:nvPicPr>
          <p:cNvPr id="8" name="图片 7" descr="一群男人和女人站在一起&#10;&#10;描述已自动生成">
            <a:extLst>
              <a:ext uri="{FF2B5EF4-FFF2-40B4-BE49-F238E27FC236}">
                <a16:creationId xmlns:a16="http://schemas.microsoft.com/office/drawing/2014/main" id="{A4C3DA0A-A496-0598-CF84-73472F583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5" y="4401311"/>
            <a:ext cx="3315947" cy="2182649"/>
          </a:xfrm>
          <a:prstGeom prst="rect">
            <a:avLst/>
          </a:prstGeom>
        </p:spPr>
      </p:pic>
      <p:pic>
        <p:nvPicPr>
          <p:cNvPr id="9" name="图片 8" descr="一群人在房间里&#10;&#10;描述已自动生成">
            <a:extLst>
              <a:ext uri="{FF2B5EF4-FFF2-40B4-BE49-F238E27FC236}">
                <a16:creationId xmlns:a16="http://schemas.microsoft.com/office/drawing/2014/main" id="{C9946B4B-173F-2FDA-613F-B6DD56366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75" y="4401311"/>
            <a:ext cx="3997810" cy="21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5EC3-6355-AA35-DD0A-AF82472DA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485-A81C-D77E-904D-DD46ACD3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E757E-B5B7-E91D-EC6F-513EAAF0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F3AFDD-B245-4EFA-7DCC-E2997A2A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6100F49-8A61-4F63-D535-4791D7ED9123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200" dirty="0"/>
              <a:t>2024</a:t>
            </a:r>
            <a:r>
              <a:rPr kumimoji="1" lang="zh-CN" altLang="en-US" sz="3200" dirty="0"/>
              <a:t>年诺贝尔物理学奖</a:t>
            </a:r>
            <a:endParaRPr kumimoji="1" lang="en-US" altLang="zh-CN" sz="3200" dirty="0"/>
          </a:p>
          <a:p>
            <a:pPr lvl="1">
              <a:defRPr sz="3060"/>
            </a:pPr>
            <a:r>
              <a:rPr lang="zh-CN" altLang="en-US" sz="2800" dirty="0"/>
              <a:t>美国普林斯顿大学科学家</a:t>
            </a:r>
            <a:r>
              <a:rPr lang="zh-CN" altLang="en-US" sz="2800" dirty="0">
                <a:solidFill>
                  <a:srgbClr val="C00000"/>
                </a:solidFill>
              </a:rPr>
              <a:t>约翰</a:t>
            </a:r>
            <a:r>
              <a:rPr lang="en-US" altLang="zh-CN" sz="2800" dirty="0">
                <a:solidFill>
                  <a:srgbClr val="C00000"/>
                </a:solidFill>
              </a:rPr>
              <a:t>·</a:t>
            </a:r>
            <a:r>
              <a:rPr lang="zh-CN" altLang="en-US" sz="2800" dirty="0">
                <a:solidFill>
                  <a:srgbClr val="C00000"/>
                </a:solidFill>
              </a:rPr>
              <a:t>霍普菲尔德</a:t>
            </a:r>
            <a:r>
              <a:rPr lang="zh-CN" altLang="en-US" sz="2800" dirty="0"/>
              <a:t>（</a:t>
            </a:r>
            <a:r>
              <a:rPr lang="en" altLang="zh-CN" sz="2800" dirty="0"/>
              <a:t>John J. Hopfield</a:t>
            </a:r>
            <a:r>
              <a:rPr lang="zh-CN" altLang="en" sz="2800" dirty="0"/>
              <a:t>）</a:t>
            </a:r>
            <a:r>
              <a:rPr lang="zh-CN" altLang="en-US" sz="2800" dirty="0"/>
              <a:t>和加拿大多伦多大学科学家</a:t>
            </a:r>
            <a:r>
              <a:rPr lang="zh-CN" altLang="en-US" sz="2800" dirty="0">
                <a:solidFill>
                  <a:srgbClr val="C00000"/>
                </a:solidFill>
              </a:rPr>
              <a:t>杰弗里</a:t>
            </a:r>
            <a:r>
              <a:rPr lang="en-US" altLang="zh-CN" sz="2800" dirty="0">
                <a:solidFill>
                  <a:srgbClr val="C00000"/>
                </a:solidFill>
              </a:rPr>
              <a:t>·</a:t>
            </a:r>
            <a:r>
              <a:rPr lang="zh-CN" altLang="en-US" sz="2800" dirty="0">
                <a:solidFill>
                  <a:srgbClr val="C00000"/>
                </a:solidFill>
              </a:rPr>
              <a:t>辛顿</a:t>
            </a:r>
            <a:r>
              <a:rPr lang="zh-CN" altLang="en-US" sz="2800" dirty="0"/>
              <a:t>（</a:t>
            </a:r>
            <a:r>
              <a:rPr lang="en" altLang="zh-CN" sz="2800" dirty="0"/>
              <a:t>Geoffrey E. Hinton</a:t>
            </a:r>
            <a:r>
              <a:rPr lang="zh-CN" altLang="en" sz="2800" dirty="0"/>
              <a:t>）</a:t>
            </a:r>
            <a:r>
              <a:rPr lang="zh-CN" altLang="en-US" sz="2800" dirty="0"/>
              <a:t>获奖</a:t>
            </a:r>
            <a:endParaRPr lang="en-US" altLang="zh-CN" sz="2800" dirty="0"/>
          </a:p>
          <a:p>
            <a:pPr lvl="1">
              <a:defRPr sz="3060"/>
            </a:pPr>
            <a:r>
              <a:rPr lang="zh-CN" altLang="en-US" sz="2800" dirty="0"/>
              <a:t>以表彰他们“基于人工神经网络实现机器学习的基础性发现和发明”</a:t>
            </a: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A219592E-9967-D7E8-F2DA-A0EF2139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4223066"/>
            <a:ext cx="3654425" cy="24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79CF-1420-13C1-2262-0F5B02CB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8930-3181-1C9A-0B4D-0DC28D76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9A15D-8191-6E4A-32EC-B781EF89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15297-A4D0-2DDF-9E0D-BE146480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933F99-A1C4-8228-53F6-228384B0300F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en-US" altLang="zh-CN" sz="3200" dirty="0"/>
              <a:t>2024</a:t>
            </a:r>
            <a:r>
              <a:rPr kumimoji="1" lang="zh-CN" altLang="en-US" sz="3200" dirty="0"/>
              <a:t>年诺贝尔化学奖</a:t>
            </a:r>
            <a:endParaRPr kumimoji="1" lang="en-US" altLang="zh-CN" sz="3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一半授予美国华盛顿大学的</a:t>
            </a:r>
            <a:r>
              <a:rPr lang="zh-CN" altLang="en-US" sz="2600" b="1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大卫</a:t>
            </a:r>
            <a:r>
              <a:rPr lang="en-US" altLang="zh-CN" sz="2600" b="1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·</a:t>
            </a:r>
            <a:r>
              <a:rPr lang="zh-CN" altLang="en-US" sz="2600" b="1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贝克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zh-C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(</a:t>
            </a:r>
            <a:r>
              <a:rPr lang="en" altLang="zh-C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David Baker)</a:t>
            </a:r>
            <a:r>
              <a:rPr lang="zh-CN" altLang="e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，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以表彰其在计算蛋白质设计方面的贡献</a:t>
            </a:r>
            <a:endParaRPr lang="en-US" altLang="zh-CN" sz="2600" b="0" i="0" u="none" strike="noStrike" dirty="0">
              <a:solidFill>
                <a:srgbClr val="111111"/>
              </a:solidFill>
              <a:effectLst/>
              <a:latin typeface="+mj-ea"/>
              <a:ea typeface="+mj-ea"/>
            </a:endParaRPr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另一半则共同授予英国伦敦人工智能公司谷歌</a:t>
            </a:r>
            <a:r>
              <a:rPr lang="en" altLang="zh-C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DeepMind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公司的</a:t>
            </a:r>
            <a:r>
              <a:rPr lang="zh-CN" altLang="en-US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丹米斯</a:t>
            </a:r>
            <a:r>
              <a:rPr lang="en-US" altLang="zh-CN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·</a:t>
            </a:r>
            <a:r>
              <a:rPr lang="zh-CN" altLang="en-US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哈萨比斯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（</a:t>
            </a:r>
            <a:r>
              <a:rPr lang="en" altLang="zh-C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Demis Hassabis</a:t>
            </a:r>
            <a:r>
              <a:rPr lang="zh-CN" altLang="e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）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和</a:t>
            </a:r>
            <a:r>
              <a:rPr lang="zh-CN" altLang="en-US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约翰</a:t>
            </a:r>
            <a:r>
              <a:rPr lang="en-US" altLang="zh-CN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·</a:t>
            </a:r>
            <a:r>
              <a:rPr lang="zh-CN" altLang="en-US" sz="2600" b="0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乔普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（</a:t>
            </a:r>
            <a:r>
              <a:rPr lang="en" altLang="zh-C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John M. Jumper</a:t>
            </a:r>
            <a:r>
              <a:rPr lang="zh-CN" altLang="en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），</a:t>
            </a:r>
            <a:r>
              <a:rPr lang="zh-CN" altLang="en-US" sz="2600" b="0" i="0" u="none" strike="noStrike" dirty="0">
                <a:solidFill>
                  <a:srgbClr val="111111"/>
                </a:solidFill>
                <a:effectLst/>
                <a:latin typeface="+mj-ea"/>
                <a:ea typeface="+mj-ea"/>
              </a:rPr>
              <a:t>以表彰其在蛋白质结构预测方面的贡献</a:t>
            </a:r>
            <a:endParaRPr kumimoji="1" lang="zh-CN" altLang="en-US" sz="2600" dirty="0">
              <a:latin typeface="+mj-ea"/>
              <a:ea typeface="+mj-ea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A1D62094-4BA4-B226-B7D4-B3DEA7E79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9"/>
          <a:stretch/>
        </p:blipFill>
        <p:spPr>
          <a:xfrm>
            <a:off x="2694165" y="4254128"/>
            <a:ext cx="4323866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15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D26-65D1-B041-07F0-8F33C5E1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80570-8E7A-F59D-1470-44FCDB86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ECC7B-C2D8-8D58-6746-EAA3DD110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5244BD-B88A-BE73-495D-88AEB21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DDF1B65-6875-1ABA-3CAA-B9BB401FDF4F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3200" dirty="0"/>
              <a:t>英伟达</a:t>
            </a:r>
            <a:endParaRPr kumimoji="1" lang="en-US" altLang="zh-CN" sz="32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r>
              <a:rPr lang="zh-CN" altLang="en-US" sz="2800" dirty="0"/>
              <a:t>黄仁勋（台湾）和</a:t>
            </a:r>
            <a:r>
              <a:rPr lang="en" altLang="zh-CN" sz="2800" dirty="0"/>
              <a:t>SUN</a:t>
            </a:r>
            <a:r>
              <a:rPr lang="zh-CN" altLang="en-US" sz="2800" dirty="0"/>
              <a:t>公司的两位工程师在</a:t>
            </a:r>
            <a:r>
              <a:rPr lang="en-US" altLang="zh-CN" sz="2800" dirty="0"/>
              <a:t>1993</a:t>
            </a:r>
            <a:r>
              <a:rPr lang="zh-CN" altLang="en-US" sz="2800" dirty="0"/>
              <a:t>年离职，在</a:t>
            </a:r>
            <a:r>
              <a:rPr lang="en" altLang="zh-CN" sz="2800" dirty="0"/>
              <a:t>Santa Clara</a:t>
            </a:r>
            <a:r>
              <a:rPr lang="zh-CN" altLang="en-US" sz="2800" dirty="0"/>
              <a:t>创办了英伟达公司，生产</a:t>
            </a:r>
            <a:r>
              <a:rPr lang="en" altLang="zh-CN" sz="2800" dirty="0"/>
              <a:t>GPU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800" dirty="0"/>
          </a:p>
        </p:txBody>
      </p:sp>
      <p:pic>
        <p:nvPicPr>
          <p:cNvPr id="5" name="WechatIMG139.jpeg" descr="WechatIMG139.jpeg">
            <a:extLst>
              <a:ext uri="{FF2B5EF4-FFF2-40B4-BE49-F238E27FC236}">
                <a16:creationId xmlns:a16="http://schemas.microsoft.com/office/drawing/2014/main" id="{BD9365BB-252F-4284-875E-56BA427C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1313" y="3422910"/>
            <a:ext cx="2446066" cy="3138570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timg-16.jpeg" descr="timg-16.jpeg">
            <a:extLst>
              <a:ext uri="{FF2B5EF4-FFF2-40B4-BE49-F238E27FC236}">
                <a16:creationId xmlns:a16="http://schemas.microsoft.com/office/drawing/2014/main" id="{4775C724-1BAB-9793-8E4E-A10C0629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95" y="3422910"/>
            <a:ext cx="3781334" cy="3138507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480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20D0A-208D-189A-3762-5A8B2286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课程简介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AB169-E6DB-16C3-EF1E-FC58FF63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人工智能 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智能计算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EC9C1A-DF3B-D168-DD8B-694AA736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331CA-8A7F-44AB-BA87-EB693BC8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081214"/>
            <a:ext cx="9144000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20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2B3A5-160B-D050-B5D8-71F88ECF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6CC27-D6D3-C850-932D-C05D0FCD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  <a:cs typeface="+mn-ea"/>
              </a:rPr>
              <a:t>5.</a:t>
            </a:r>
            <a:r>
              <a:rPr lang="zh-CN" altLang="en-US" b="1" dirty="0">
                <a:latin typeface="+mn-ea"/>
                <a:cs typeface="+mn-ea"/>
              </a:rPr>
              <a:t> 人工智能时代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0D09C-2E82-D5DE-A577-824C41EF6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940"/>
            <a:ext cx="4286250" cy="4752023"/>
          </a:xfrm>
        </p:spPr>
        <p:txBody>
          <a:bodyPr/>
          <a:lstStyle/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345567" indent="-345567" defTabSz="276453">
              <a:spcBef>
                <a:spcPts val="352"/>
              </a:spcBef>
              <a:defRPr sz="3096"/>
            </a:pPr>
            <a:endParaRPr lang="zh-CN" altLang="en-US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0DFEDE-F668-AE39-117B-20762001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D31B8B-C354-4050-9788-22538AB54191}"/>
              </a:ext>
            </a:extLst>
          </p:cNvPr>
          <p:cNvSpPr txBox="1">
            <a:spLocks/>
          </p:cNvSpPr>
          <p:nvPr/>
        </p:nvSpPr>
        <p:spPr>
          <a:xfrm>
            <a:off x="781051" y="1577340"/>
            <a:ext cx="7886700" cy="475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548" indent="-341548" defTabSz="273239">
              <a:spcBef>
                <a:spcPts val="352"/>
              </a:spcBef>
              <a:defRPr sz="3060"/>
            </a:pPr>
            <a:r>
              <a:rPr kumimoji="1" lang="zh-CN" altLang="en-US" sz="3200" dirty="0"/>
              <a:t>国产</a:t>
            </a:r>
            <a:r>
              <a:rPr kumimoji="1" lang="en-US" altLang="zh-CN" sz="3200" dirty="0"/>
              <a:t>GPU</a:t>
            </a:r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lang="en" altLang="zh-CN" sz="2800" dirty="0"/>
          </a:p>
          <a:p>
            <a:pPr marL="798748" lvl="1" indent="-341548" defTabSz="273239">
              <a:spcBef>
                <a:spcPts val="352"/>
              </a:spcBef>
              <a:defRPr sz="3060"/>
            </a:pPr>
            <a:endParaRPr kumimoji="1" lang="zh-CN" altLang="en-US" sz="2800" dirty="0"/>
          </a:p>
        </p:txBody>
      </p:sp>
      <p:pic>
        <p:nvPicPr>
          <p:cNvPr id="51" name="图片 50" descr="表格&#10;&#10;描述已自动生成">
            <a:extLst>
              <a:ext uri="{FF2B5EF4-FFF2-40B4-BE49-F238E27FC236}">
                <a16:creationId xmlns:a16="http://schemas.microsoft.com/office/drawing/2014/main" id="{D594FCEC-3ACF-8E77-06A7-1A356A3B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" y="2281847"/>
            <a:ext cx="9035457" cy="35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2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785C-D2F4-08AF-CA77-7109ECDCA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9353F-A4EA-8952-DBF4-CED1DB1F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40CBD-E29E-3761-20AB-936373E4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、课程简介</a:t>
            </a:r>
            <a:endParaRPr lang="zh-CN" altLang="en-US" dirty="0"/>
          </a:p>
          <a:p>
            <a:r>
              <a:rPr lang="en-US" altLang="zh-CN" dirty="0">
                <a:latin typeface="+mn-ea"/>
                <a:cs typeface="+mn-ea"/>
              </a:rPr>
              <a:t>2</a:t>
            </a:r>
            <a:r>
              <a:rPr lang="zh-CN" altLang="en-US" dirty="0">
                <a:latin typeface="+mn-ea"/>
                <a:cs typeface="+mn-ea"/>
              </a:rPr>
              <a:t>、计算机系统发展简史</a:t>
            </a:r>
            <a:endParaRPr lang="en-US" altLang="zh-CN" dirty="0">
              <a:latin typeface="+mn-ea"/>
              <a:cs typeface="+mn-ea"/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、对智能计算系统的理解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5459B-65F2-F179-A4B7-AC8E7E0F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723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820F-0C67-88EE-4F81-F9E19847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EA130-CF2A-F920-74C0-780972D4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43634-A21A-3BE8-EDF0-D2E3A408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4940"/>
            <a:ext cx="5004506" cy="475202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的影响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第四次工业革命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第一次 蒸汽机：</a:t>
            </a:r>
            <a:endParaRPr kumimoji="1" lang="en-US" altLang="zh-CN" dirty="0"/>
          </a:p>
          <a:p>
            <a:pPr lvl="3"/>
            <a:r>
              <a:rPr kumimoji="1" lang="zh-CN" altLang="en-US" sz="2000" dirty="0"/>
              <a:t>时间效率提升</a:t>
            </a:r>
            <a:endParaRPr kumimoji="1" lang="en-US" altLang="zh-CN" sz="2000" dirty="0"/>
          </a:p>
          <a:p>
            <a:pPr lvl="2"/>
            <a:r>
              <a:rPr kumimoji="1" lang="zh-CN" altLang="en-US" dirty="0"/>
              <a:t>第二次 电力、交通、通信：</a:t>
            </a:r>
            <a:endParaRPr kumimoji="1" lang="en-US" altLang="zh-CN" dirty="0"/>
          </a:p>
          <a:p>
            <a:pPr lvl="3"/>
            <a:r>
              <a:rPr kumimoji="1" lang="zh-CN" altLang="en-US" sz="2000" dirty="0"/>
              <a:t>空间效率提升</a:t>
            </a:r>
            <a:endParaRPr kumimoji="1" lang="en-US" altLang="zh-CN" sz="2000" dirty="0"/>
          </a:p>
          <a:p>
            <a:pPr lvl="2"/>
            <a:r>
              <a:rPr kumimoji="1" lang="zh-CN" altLang="en-US" dirty="0"/>
              <a:t>第三次 信息：</a:t>
            </a:r>
            <a:endParaRPr kumimoji="1" lang="en-US" altLang="zh-CN" dirty="0"/>
          </a:p>
          <a:p>
            <a:pPr lvl="3"/>
            <a:r>
              <a:rPr kumimoji="1" lang="zh-CN" altLang="en-US" sz="2000" dirty="0"/>
              <a:t>无限数字空间，突破物理空间限制，拓展人类空间</a:t>
            </a:r>
            <a:endParaRPr kumimoji="1" lang="en-US" altLang="zh-CN" sz="2000" dirty="0"/>
          </a:p>
          <a:p>
            <a:pPr lvl="2"/>
            <a:r>
              <a:rPr kumimoji="1" lang="zh-CN" altLang="en-US" dirty="0"/>
              <a:t>第四次 智能：</a:t>
            </a:r>
            <a:endParaRPr kumimoji="1" lang="en-US" altLang="zh-CN" dirty="0"/>
          </a:p>
          <a:p>
            <a:pPr lvl="3"/>
            <a:r>
              <a:rPr kumimoji="1" lang="zh-CN" altLang="en-US" sz="2000" dirty="0"/>
              <a:t>进一步拓展数字空间，人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人类组织嵌入其中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3B46F6-791F-5B13-C106-4794E046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C13BF2-4EA5-394A-5B2D-089C18150620}"/>
              </a:ext>
            </a:extLst>
          </p:cNvPr>
          <p:cNvSpPr/>
          <p:nvPr/>
        </p:nvSpPr>
        <p:spPr>
          <a:xfrm>
            <a:off x="6334145" y="180499"/>
            <a:ext cx="2743200" cy="1334529"/>
          </a:xfrm>
          <a:prstGeom prst="rect">
            <a:avLst/>
          </a:prstGeom>
          <a:solidFill>
            <a:srgbClr val="94B6D2"/>
          </a:solidFill>
          <a:ln w="12700" cap="flat" cmpd="sng" algn="ctr">
            <a:solidFill>
              <a:srgbClr val="94B6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7FAB04-5C2D-DF67-D1EE-82010F2E6429}"/>
              </a:ext>
            </a:extLst>
          </p:cNvPr>
          <p:cNvSpPr txBox="1"/>
          <p:nvPr/>
        </p:nvSpPr>
        <p:spPr>
          <a:xfrm>
            <a:off x="6432999" y="207931"/>
            <a:ext cx="177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dirty="0">
                <a:solidFill>
                  <a:prstClr val="black"/>
                </a:solidFill>
                <a:latin typeface="Trebuchet MS" panose="020B0603020202020204"/>
                <a:ea typeface="华文新魏" panose="02010800040101010101" pitchFamily="2" charset="-122"/>
              </a:rPr>
              <a:t>人类物理空间</a:t>
            </a:r>
            <a:endParaRPr lang="zh-CN" altLang="en-US" dirty="0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C87A095-D5A7-AF15-21D8-E3209F8C1AA5}"/>
              </a:ext>
            </a:extLst>
          </p:cNvPr>
          <p:cNvSpPr/>
          <p:nvPr/>
        </p:nvSpPr>
        <p:spPr>
          <a:xfrm>
            <a:off x="6840771" y="901392"/>
            <a:ext cx="234779" cy="22242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00B885-7EEA-B117-DA48-170F0301200F}"/>
              </a:ext>
            </a:extLst>
          </p:cNvPr>
          <p:cNvSpPr/>
          <p:nvPr/>
        </p:nvSpPr>
        <p:spPr>
          <a:xfrm>
            <a:off x="7335040" y="1118375"/>
            <a:ext cx="234779" cy="22242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10E9E03-1387-4C8A-8066-FE515936F10F}"/>
              </a:ext>
            </a:extLst>
          </p:cNvPr>
          <p:cNvSpPr/>
          <p:nvPr/>
        </p:nvSpPr>
        <p:spPr>
          <a:xfrm>
            <a:off x="7857606" y="901392"/>
            <a:ext cx="234779" cy="22242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EFEECFE-F217-4270-52F5-B73F52D780AF}"/>
              </a:ext>
            </a:extLst>
          </p:cNvPr>
          <p:cNvSpPr/>
          <p:nvPr/>
        </p:nvSpPr>
        <p:spPr>
          <a:xfrm>
            <a:off x="8398709" y="1118375"/>
            <a:ext cx="234779" cy="22242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964099-F7DD-5424-1BBC-88DAD0C62BEB}"/>
              </a:ext>
            </a:extLst>
          </p:cNvPr>
          <p:cNvSpPr/>
          <p:nvPr/>
        </p:nvSpPr>
        <p:spPr>
          <a:xfrm>
            <a:off x="6351134" y="2146289"/>
            <a:ext cx="2743200" cy="1334529"/>
          </a:xfrm>
          <a:prstGeom prst="rect">
            <a:avLst/>
          </a:prstGeom>
          <a:solidFill>
            <a:srgbClr val="94B6D2"/>
          </a:solidFill>
          <a:ln w="12700" cap="flat" cmpd="sng" algn="ctr">
            <a:solidFill>
              <a:srgbClr val="94B6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AAD0E1-F95A-3278-5DDA-080ACB688B5D}"/>
              </a:ext>
            </a:extLst>
          </p:cNvPr>
          <p:cNvSpPr txBox="1"/>
          <p:nvPr/>
        </p:nvSpPr>
        <p:spPr>
          <a:xfrm>
            <a:off x="6449988" y="2173721"/>
            <a:ext cx="177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dirty="0">
                <a:solidFill>
                  <a:prstClr val="black"/>
                </a:solidFill>
                <a:latin typeface="Trebuchet MS" panose="020B0603020202020204"/>
                <a:ea typeface="华文新魏" panose="02010800040101010101" pitchFamily="2" charset="-122"/>
              </a:rPr>
              <a:t>人类物理空间</a:t>
            </a:r>
            <a:endParaRPr lang="zh-CN" altLang="en-US" dirty="0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  <p:sp>
        <p:nvSpPr>
          <p:cNvPr id="34" name="云形 33">
            <a:extLst>
              <a:ext uri="{FF2B5EF4-FFF2-40B4-BE49-F238E27FC236}">
                <a16:creationId xmlns:a16="http://schemas.microsoft.com/office/drawing/2014/main" id="{CF1C882E-A75F-B2AC-1EA2-3FD727AD75D6}"/>
              </a:ext>
            </a:extLst>
          </p:cNvPr>
          <p:cNvSpPr/>
          <p:nvPr/>
        </p:nvSpPr>
        <p:spPr>
          <a:xfrm>
            <a:off x="6441212" y="2929805"/>
            <a:ext cx="2516146" cy="1102025"/>
          </a:xfrm>
          <a:prstGeom prst="cloud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数字空间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CD774DA-46E8-155A-E86B-3787414795CF}"/>
              </a:ext>
            </a:extLst>
          </p:cNvPr>
          <p:cNvSpPr txBox="1"/>
          <p:nvPr/>
        </p:nvSpPr>
        <p:spPr>
          <a:xfrm>
            <a:off x="6544210" y="1512576"/>
            <a:ext cx="2323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sz="1600" dirty="0">
                <a:solidFill>
                  <a:prstClr val="black"/>
                </a:solidFill>
                <a:latin typeface="DengXian" panose="02010600030101010101" pitchFamily="2" charset="-122"/>
              </a:rPr>
              <a:t>计算机：硬件、软件、业务、数据</a:t>
            </a:r>
            <a:endParaRPr lang="zh-CN" altLang="en-US" sz="1600" dirty="0">
              <a:solidFill>
                <a:prstClr val="black"/>
              </a:solidFill>
              <a:latin typeface="DengXian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3ED5F6-8F11-72EA-8110-763FC765CED2}"/>
              </a:ext>
            </a:extLst>
          </p:cNvPr>
          <p:cNvSpPr txBox="1"/>
          <p:nvPr/>
        </p:nvSpPr>
        <p:spPr>
          <a:xfrm>
            <a:off x="6561199" y="4031830"/>
            <a:ext cx="2323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kumimoji="1" lang="en-US" altLang="zh-CN" sz="1600" dirty="0">
                <a:solidFill>
                  <a:prstClr val="black"/>
                </a:solidFill>
                <a:latin typeface="DengXian" panose="02010600030101010101" pitchFamily="2" charset="-122"/>
              </a:rPr>
              <a:t>PC</a:t>
            </a:r>
            <a:r>
              <a:rPr kumimoji="1" lang="zh-CN" altLang="en-US" sz="1600" dirty="0">
                <a:solidFill>
                  <a:prstClr val="black"/>
                </a:solidFill>
                <a:latin typeface="DengXian" panose="02010600030101010101" pitchFamily="2" charset="-122"/>
              </a:rPr>
              <a:t>、互联网、大数据</a:t>
            </a:r>
            <a:endParaRPr lang="zh-CN" altLang="en-US" sz="1600" dirty="0">
              <a:solidFill>
                <a:prstClr val="black"/>
              </a:solidFill>
              <a:latin typeface="DengXian" panose="02010600030101010101" pitchFamily="2" charset="-122"/>
            </a:endParaRPr>
          </a:p>
        </p:txBody>
      </p:sp>
      <p:sp>
        <p:nvSpPr>
          <p:cNvPr id="37" name="云形 36">
            <a:extLst>
              <a:ext uri="{FF2B5EF4-FFF2-40B4-BE49-F238E27FC236}">
                <a16:creationId xmlns:a16="http://schemas.microsoft.com/office/drawing/2014/main" id="{40879C10-B597-E52E-B3D2-33005B8B0B5C}"/>
              </a:ext>
            </a:extLst>
          </p:cNvPr>
          <p:cNvSpPr/>
          <p:nvPr/>
        </p:nvSpPr>
        <p:spPr>
          <a:xfrm>
            <a:off x="5586875" y="4602961"/>
            <a:ext cx="3364604" cy="1896267"/>
          </a:xfrm>
          <a:prstGeom prst="cloud">
            <a:avLst/>
          </a:prstGeom>
          <a:solidFill>
            <a:srgbClr val="FFC000"/>
          </a:solidFill>
          <a:ln w="12700" cap="flat" cmpd="sng" algn="ctr">
            <a:solidFill>
              <a:srgbClr val="EBDDC3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数字空间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（智能空间）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7AA3BBA-5CC5-3F3F-6C14-52012802DE0B}"/>
              </a:ext>
            </a:extLst>
          </p:cNvPr>
          <p:cNvSpPr/>
          <p:nvPr/>
        </p:nvSpPr>
        <p:spPr>
          <a:xfrm>
            <a:off x="6171207" y="5015201"/>
            <a:ext cx="234779" cy="222421"/>
          </a:xfrm>
          <a:prstGeom prst="ellipse">
            <a:avLst/>
          </a:prstGeom>
          <a:solidFill>
            <a:srgbClr val="94B6D2">
              <a:lumMod val="60000"/>
              <a:lumOff val="40000"/>
            </a:srgbClr>
          </a:solidFill>
          <a:ln w="127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2E8FB39-6533-0755-125A-99CFCDA17AE1}"/>
              </a:ext>
            </a:extLst>
          </p:cNvPr>
          <p:cNvSpPr/>
          <p:nvPr/>
        </p:nvSpPr>
        <p:spPr>
          <a:xfrm>
            <a:off x="7416643" y="4903990"/>
            <a:ext cx="234779" cy="222421"/>
          </a:xfrm>
          <a:prstGeom prst="ellipse">
            <a:avLst/>
          </a:prstGeom>
          <a:solidFill>
            <a:srgbClr val="94B6D2">
              <a:lumMod val="60000"/>
              <a:lumOff val="40000"/>
            </a:srgbClr>
          </a:solidFill>
          <a:ln w="127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D01FA5-1B4D-B5B8-AA60-D429E19692BE}"/>
              </a:ext>
            </a:extLst>
          </p:cNvPr>
          <p:cNvSpPr/>
          <p:nvPr/>
        </p:nvSpPr>
        <p:spPr>
          <a:xfrm flipV="1">
            <a:off x="6109425" y="5628399"/>
            <a:ext cx="363019" cy="300762"/>
          </a:xfrm>
          <a:prstGeom prst="ellipse">
            <a:avLst/>
          </a:prstGeom>
          <a:solidFill>
            <a:srgbClr val="94B6D2">
              <a:lumMod val="60000"/>
              <a:lumOff val="40000"/>
            </a:srgbClr>
          </a:solidFill>
          <a:ln w="127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09D7BD0-05B6-85C2-6193-8D90487A0926}"/>
              </a:ext>
            </a:extLst>
          </p:cNvPr>
          <p:cNvSpPr/>
          <p:nvPr/>
        </p:nvSpPr>
        <p:spPr>
          <a:xfrm>
            <a:off x="7389332" y="5910496"/>
            <a:ext cx="234779" cy="222421"/>
          </a:xfrm>
          <a:prstGeom prst="ellipse">
            <a:avLst/>
          </a:prstGeom>
          <a:solidFill>
            <a:srgbClr val="94B6D2">
              <a:lumMod val="60000"/>
              <a:lumOff val="40000"/>
            </a:srgbClr>
          </a:solidFill>
          <a:ln w="127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8940E76-8653-0123-BB2C-69FA797CF3D5}"/>
              </a:ext>
            </a:extLst>
          </p:cNvPr>
          <p:cNvSpPr/>
          <p:nvPr/>
        </p:nvSpPr>
        <p:spPr>
          <a:xfrm>
            <a:off x="8081313" y="5153973"/>
            <a:ext cx="234779" cy="222421"/>
          </a:xfrm>
          <a:prstGeom prst="ellipse">
            <a:avLst/>
          </a:prstGeom>
          <a:solidFill>
            <a:srgbClr val="94B6D2">
              <a:lumMod val="60000"/>
              <a:lumOff val="40000"/>
            </a:srgbClr>
          </a:solidFill>
          <a:ln w="127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1E51AE-7243-E68A-16BF-CD40944B45B9}"/>
              </a:ext>
            </a:extLst>
          </p:cNvPr>
          <p:cNvSpPr/>
          <p:nvPr/>
        </p:nvSpPr>
        <p:spPr>
          <a:xfrm>
            <a:off x="4388454" y="1556105"/>
            <a:ext cx="1527356" cy="558506"/>
          </a:xfrm>
          <a:prstGeom prst="rect">
            <a:avLst/>
          </a:prstGeom>
          <a:solidFill>
            <a:srgbClr val="94B6D2"/>
          </a:solidFill>
          <a:ln w="12700" cap="flat" cmpd="sng" algn="ctr">
            <a:solidFill>
              <a:srgbClr val="94B6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D603A63-032F-3145-FC4A-BE11B3EA6EBE}"/>
              </a:ext>
            </a:extLst>
          </p:cNvPr>
          <p:cNvSpPr txBox="1"/>
          <p:nvPr/>
        </p:nvSpPr>
        <p:spPr>
          <a:xfrm>
            <a:off x="4363757" y="1634190"/>
            <a:ext cx="177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dirty="0">
                <a:solidFill>
                  <a:prstClr val="black"/>
                </a:solidFill>
                <a:latin typeface="Trebuchet MS" panose="020B0603020202020204"/>
                <a:ea typeface="华文新魏" panose="02010800040101010101" pitchFamily="2" charset="-122"/>
              </a:rPr>
              <a:t>人类物理空间</a:t>
            </a:r>
            <a:endParaRPr lang="zh-CN" altLang="en-US" dirty="0">
              <a:solidFill>
                <a:prstClr val="black"/>
              </a:solidFill>
              <a:latin typeface="Trebuchet MS" panose="020B0603020202020204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7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F1648-4591-8261-882B-87355A0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1B066-01EA-319E-E229-AB93EF46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如何理解大模型的角色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重要性？</a:t>
            </a:r>
            <a:endParaRPr kumimoji="1" lang="en-US" altLang="zh-CN" sz="2800" dirty="0"/>
          </a:p>
          <a:p>
            <a:pPr lvl="1"/>
            <a:r>
              <a:rPr kumimoji="1" lang="en-US" altLang="zh-CN" sz="2600" dirty="0"/>
              <a:t>Bill Gates: </a:t>
            </a:r>
            <a:r>
              <a:rPr kumimoji="1" lang="zh-CN" altLang="en-US" sz="2600" dirty="0"/>
              <a:t>有生以来，</a:t>
            </a:r>
            <a:r>
              <a:rPr kumimoji="1" lang="en-US" altLang="zh-CN" sz="2600" dirty="0"/>
              <a:t>GUI</a:t>
            </a:r>
            <a:r>
              <a:rPr kumimoji="1" lang="zh-CN" altLang="en-US" sz="2600" dirty="0"/>
              <a:t>之外的第二个大机会</a:t>
            </a:r>
            <a:endParaRPr kumimoji="1" lang="en-US" altLang="zh-CN" sz="2600" dirty="0"/>
          </a:p>
          <a:p>
            <a:pPr lvl="2"/>
            <a:r>
              <a:rPr kumimoji="1" lang="zh-CN" altLang="en-US" sz="2400" dirty="0"/>
              <a:t>从人机交互角度看，</a:t>
            </a:r>
            <a:r>
              <a:rPr kumimoji="1" lang="en-US" altLang="zh-CN" sz="2400" dirty="0"/>
              <a:t>GUI </a:t>
            </a:r>
            <a:r>
              <a:rPr kumimoji="1" lang="zh-CN" altLang="en-US" sz="2400" dirty="0"/>
              <a:t>之后的第二次革命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专用接口（例如</a:t>
            </a:r>
            <a:r>
              <a:rPr kumimoji="1" lang="en-US" altLang="zh-CN" sz="2400" dirty="0"/>
              <a:t> GUI </a:t>
            </a:r>
            <a:r>
              <a:rPr kumimoji="1" lang="zh-CN" altLang="en-US" sz="2400" dirty="0"/>
              <a:t>中的</a:t>
            </a:r>
            <a:r>
              <a:rPr kumimoji="1" lang="en-US" altLang="zh-CN" sz="2400" dirty="0"/>
              <a:t>button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-&gt;</a:t>
            </a:r>
            <a:r>
              <a:rPr kumimoji="1" lang="zh-CN" altLang="en-US" sz="2400" dirty="0"/>
              <a:t>通用接口（自然语言）</a:t>
            </a:r>
            <a:endParaRPr kumimoji="1" lang="en-US" altLang="zh-CN" sz="2400" dirty="0"/>
          </a:p>
          <a:p>
            <a:pPr lvl="1"/>
            <a:r>
              <a:rPr kumimoji="1" lang="en-US" altLang="zh-CN" sz="2600" dirty="0"/>
              <a:t>Sam Altman: </a:t>
            </a:r>
            <a:r>
              <a:rPr kumimoji="1" lang="zh-CN" altLang="en-US" sz="2600" dirty="0"/>
              <a:t>万物摩尔定律</a:t>
            </a:r>
            <a:endParaRPr kumimoji="1" lang="en-US" altLang="zh-CN" sz="2600" dirty="0"/>
          </a:p>
          <a:p>
            <a:pPr lvl="2"/>
            <a:r>
              <a:rPr kumimoji="1" lang="zh-CN" altLang="en-US" sz="2400" dirty="0"/>
              <a:t>人以外的价格不断下降（摩尔定律），但人的价格不降反升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大模型：人的知识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经验的克隆体，把人的复制体纳入摩尔定律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9897D-07C0-4AE2-9812-33828B47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9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E74D-7083-E3EE-BF16-217CB384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3909D-7A27-63EE-46C2-4B2B7038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DC738-6A5B-058D-7662-4FB5468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34" name="图片 33" descr="图示&#10;&#10;描述已自动生成">
            <a:extLst>
              <a:ext uri="{FF2B5EF4-FFF2-40B4-BE49-F238E27FC236}">
                <a16:creationId xmlns:a16="http://schemas.microsoft.com/office/drawing/2014/main" id="{C8636DF9-FFE7-E35A-3668-5F3447588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9" y="1535289"/>
            <a:ext cx="8383882" cy="48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2E91-479F-B32D-34ED-5879AD82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6F717-CF01-743C-E43A-EBECACA3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94884-72A0-5288-FD5E-E648BE235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程序与模型融合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确定性规则固化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可拆分、可积累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规则固化到模型中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端到端，不可解释，不可以拆分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依赖程序提供计算、数据等，无法独立发展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大模型学会编写程序？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可能的未来应用</a:t>
            </a:r>
            <a:r>
              <a:rPr kumimoji="1" lang="en-US" altLang="zh-CN" dirty="0"/>
              <a:t>/</a:t>
            </a:r>
            <a:r>
              <a:rPr kumimoji="1" lang="zh-CN" altLang="en-US" dirty="0"/>
              <a:t>系统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程序</a:t>
            </a:r>
            <a:r>
              <a:rPr kumimoji="1" lang="en-US" altLang="zh-CN" dirty="0"/>
              <a:t>+</a:t>
            </a:r>
            <a:r>
              <a:rPr kumimoji="1" lang="zh-CN" altLang="en-US" dirty="0"/>
              <a:t>模型</a:t>
            </a:r>
            <a:r>
              <a:rPr kumimoji="1" lang="en-US" altLang="zh-CN" dirty="0"/>
              <a:t>+</a:t>
            </a:r>
            <a:r>
              <a:rPr kumimoji="1" lang="zh-CN" altLang="en-US" dirty="0"/>
              <a:t>人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各自擅长一部分，有机融合起来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296F1-E97C-6241-CE6C-F10EAB9B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72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0893-D610-027D-478B-C0F5D5C1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60F96-56AE-0DBB-168E-84AADB0D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67088-7E24-1F74-7894-5732050F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人工智能对计算机领域的影响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236F5-38D6-EAFC-C0AF-C840D1AD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C4A705A9-F00A-B169-CE44-10E4F4E8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21" y="2010746"/>
            <a:ext cx="5542035" cy="47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3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07CCE-8AF5-7293-6787-34071B6E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99A2A-ADDE-9DFE-00AA-4F7BC4D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对智能计算系统的理解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2D2A5-4E0C-4858-FC42-101CB0E8C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人工智能对计算机系统的影响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AI</a:t>
            </a:r>
            <a:r>
              <a:rPr kumimoji="1" lang="zh-CN" altLang="en-US" dirty="0"/>
              <a:t>为最大潜力的服务对象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构建智能计算技术栈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AI</a:t>
            </a:r>
            <a:r>
              <a:rPr kumimoji="1" lang="zh-CN" altLang="en-US" dirty="0"/>
              <a:t>软件栈（编译、软硬协同优化、</a:t>
            </a:r>
            <a:r>
              <a:rPr kumimoji="1" lang="en-US" altLang="zh-CN" dirty="0"/>
              <a:t>Serving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大数据管理（训练数据、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支持）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AI</a:t>
            </a:r>
            <a:r>
              <a:rPr kumimoji="1" lang="zh-CN" altLang="en-US" dirty="0"/>
              <a:t>操作系统（广义、狭义）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芯片（算力）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AI</a:t>
            </a:r>
            <a:r>
              <a:rPr kumimoji="1" lang="zh-CN" altLang="en-US" dirty="0"/>
              <a:t>降低成本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自动运维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自适应</a:t>
            </a:r>
            <a:r>
              <a:rPr kumimoji="1" lang="en-US" altLang="zh-CN" dirty="0"/>
              <a:t>/</a:t>
            </a:r>
            <a:r>
              <a:rPr kumimoji="1" lang="zh-CN" altLang="en-US" dirty="0"/>
              <a:t>数据驱动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自动构建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55DEE-3BA0-B1B7-5E7B-5530D245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21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7AFEB-D0EF-E614-9B1F-9A2ECE3E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智能计算体系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869D9-4965-2AD1-A93E-5BBC1862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BD6E72A-D8FA-81DE-883B-49D8A3E4CB04}"/>
              </a:ext>
            </a:extLst>
          </p:cNvPr>
          <p:cNvSpPr/>
          <p:nvPr/>
        </p:nvSpPr>
        <p:spPr>
          <a:xfrm>
            <a:off x="2760029" y="1484764"/>
            <a:ext cx="3294345" cy="7265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融合智能应用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CFFF8A-AE90-26B6-F114-037B48D33D59}"/>
              </a:ext>
            </a:extLst>
          </p:cNvPr>
          <p:cNvSpPr/>
          <p:nvPr/>
        </p:nvSpPr>
        <p:spPr>
          <a:xfrm>
            <a:off x="1216100" y="2220182"/>
            <a:ext cx="1064713" cy="951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程序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3A39FB-AB7F-7EC8-F281-A619CAFCC3ED}"/>
              </a:ext>
            </a:extLst>
          </p:cNvPr>
          <p:cNvSpPr/>
          <p:nvPr/>
        </p:nvSpPr>
        <p:spPr>
          <a:xfrm>
            <a:off x="3895010" y="2990203"/>
            <a:ext cx="1064713" cy="951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B75ED2-66D9-5FCB-C36B-77C2DB997740}"/>
              </a:ext>
            </a:extLst>
          </p:cNvPr>
          <p:cNvSpPr/>
          <p:nvPr/>
        </p:nvSpPr>
        <p:spPr>
          <a:xfrm>
            <a:off x="6330830" y="2297201"/>
            <a:ext cx="1064713" cy="951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人</a:t>
            </a:r>
            <a:endParaRPr lang="zh-CN" altLang="en-US" sz="2400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E41A633-B6DA-05BA-577C-E8B8D843E9EB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2280813" y="2696171"/>
            <a:ext cx="1614197" cy="770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96C2886-F9F8-0F02-8C13-1DC2E4A056A1}"/>
              </a:ext>
            </a:extLst>
          </p:cNvPr>
          <p:cNvCxnSpPr>
            <a:cxnSpLocks/>
          </p:cNvCxnSpPr>
          <p:nvPr/>
        </p:nvCxnSpPr>
        <p:spPr>
          <a:xfrm flipH="1">
            <a:off x="2280813" y="2452010"/>
            <a:ext cx="4050017" cy="27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F2774B5-93D7-2506-30FC-92D543A74C83}"/>
              </a:ext>
            </a:extLst>
          </p:cNvPr>
          <p:cNvSpPr txBox="1"/>
          <p:nvPr/>
        </p:nvSpPr>
        <p:spPr>
          <a:xfrm>
            <a:off x="7437524" y="2274911"/>
            <a:ext cx="1554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机器无法解决的问题、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校验、执行</a:t>
            </a:r>
            <a:endParaRPr lang="zh-CN" altLang="en-US" sz="1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969192-21B4-E95A-9A0C-79E2140E8963}"/>
              </a:ext>
            </a:extLst>
          </p:cNvPr>
          <p:cNvSpPr/>
          <p:nvPr/>
        </p:nvSpPr>
        <p:spPr>
          <a:xfrm>
            <a:off x="2119589" y="4387361"/>
            <a:ext cx="10647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E37BA2-EC46-91A9-5523-1EE7BD91BD29}"/>
              </a:ext>
            </a:extLst>
          </p:cNvPr>
          <p:cNvSpPr txBox="1"/>
          <p:nvPr/>
        </p:nvSpPr>
        <p:spPr>
          <a:xfrm>
            <a:off x="1934581" y="3328813"/>
            <a:ext cx="198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输入</a:t>
            </a:r>
            <a:r>
              <a:rPr kumimoji="1" lang="en-US" altLang="zh-CN" sz="1800" dirty="0">
                <a:solidFill>
                  <a:schemeClr val="tx1"/>
                </a:solidFill>
              </a:rPr>
              <a:t>-</a:t>
            </a:r>
            <a:r>
              <a:rPr kumimoji="1" lang="zh-CN" altLang="en-US" sz="1800" dirty="0">
                <a:solidFill>
                  <a:schemeClr val="tx1"/>
                </a:solidFill>
              </a:rPr>
              <a:t>输出端到端：大模型、小模型</a:t>
            </a:r>
            <a:endParaRPr lang="zh-CN" altLang="en-US" sz="18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23DBEFB-3212-363F-D8CF-B689D6ABBCA2}"/>
              </a:ext>
            </a:extLst>
          </p:cNvPr>
          <p:cNvCxnSpPr>
            <a:cxnSpLocks/>
            <a:stCxn id="26" idx="3"/>
            <a:endCxn id="66" idx="3"/>
          </p:cNvCxnSpPr>
          <p:nvPr/>
        </p:nvCxnSpPr>
        <p:spPr>
          <a:xfrm flipH="1">
            <a:off x="5959698" y="4692117"/>
            <a:ext cx="1780216" cy="125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2C36C74-D9C4-1306-DBE8-C0C60DEB7BE4}"/>
              </a:ext>
            </a:extLst>
          </p:cNvPr>
          <p:cNvSpPr txBox="1"/>
          <p:nvPr/>
        </p:nvSpPr>
        <p:spPr>
          <a:xfrm>
            <a:off x="407878" y="4161829"/>
            <a:ext cx="1640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从数据交易、数据服务中获得（数据要素）</a:t>
            </a:r>
            <a:endParaRPr lang="zh-CN" altLang="en-US" sz="18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8DB684-3A13-F099-C3F0-493AABE40099}"/>
              </a:ext>
            </a:extLst>
          </p:cNvPr>
          <p:cNvSpPr/>
          <p:nvPr/>
        </p:nvSpPr>
        <p:spPr>
          <a:xfrm>
            <a:off x="6457950" y="4368951"/>
            <a:ext cx="12819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知识库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73DBB87-9343-B5B9-40D8-085AD7E022E9}"/>
              </a:ext>
            </a:extLst>
          </p:cNvPr>
          <p:cNvCxnSpPr>
            <a:cxnSpLocks/>
            <a:stCxn id="19" idx="3"/>
            <a:endCxn id="65" idx="1"/>
          </p:cNvCxnSpPr>
          <p:nvPr/>
        </p:nvCxnSpPr>
        <p:spPr>
          <a:xfrm flipV="1">
            <a:off x="3184302" y="4705770"/>
            <a:ext cx="322985" cy="4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CC2AAA3-4D3C-C739-1981-C86619FEC8CB}"/>
              </a:ext>
            </a:extLst>
          </p:cNvPr>
          <p:cNvSpPr txBox="1"/>
          <p:nvPr/>
        </p:nvSpPr>
        <p:spPr>
          <a:xfrm>
            <a:off x="7633686" y="4318013"/>
            <a:ext cx="1208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RAG</a:t>
            </a:r>
            <a:r>
              <a:rPr kumimoji="1" lang="zh-CN" altLang="en-US" sz="1800" dirty="0">
                <a:solidFill>
                  <a:schemeClr val="tx1"/>
                </a:solidFill>
              </a:rPr>
              <a:t>、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知识图谱</a:t>
            </a:r>
            <a:endParaRPr lang="zh-CN" altLang="en-US" sz="1800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A37665E-822D-11E5-45D4-5B4011648E05}"/>
              </a:ext>
            </a:extLst>
          </p:cNvPr>
          <p:cNvCxnSpPr>
            <a:cxnSpLocks/>
            <a:stCxn id="66" idx="0"/>
            <a:endCxn id="9" idx="2"/>
          </p:cNvCxnSpPr>
          <p:nvPr/>
        </p:nvCxnSpPr>
        <p:spPr>
          <a:xfrm flipH="1" flipV="1">
            <a:off x="4427367" y="3942181"/>
            <a:ext cx="999975" cy="4392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362DBD6-3DD5-9CDF-9E19-C98873D604CD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959723" y="2773190"/>
            <a:ext cx="1371107" cy="6930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85BD315-5953-BDF1-7BE7-764AF74819F7}"/>
              </a:ext>
            </a:extLst>
          </p:cNvPr>
          <p:cNvSpPr txBox="1"/>
          <p:nvPr/>
        </p:nvSpPr>
        <p:spPr>
          <a:xfrm>
            <a:off x="5200906" y="3050663"/>
            <a:ext cx="130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人类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专家模型</a:t>
            </a:r>
            <a:endParaRPr lang="zh-CN" altLang="en-US" sz="18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ABEC695-05CE-F268-ACF7-59EE34EF6650}"/>
              </a:ext>
            </a:extLst>
          </p:cNvPr>
          <p:cNvSpPr/>
          <p:nvPr/>
        </p:nvSpPr>
        <p:spPr>
          <a:xfrm>
            <a:off x="3507287" y="4382604"/>
            <a:ext cx="10647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训练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136BBE9-8A71-4CB0-E237-9A122F27F9DC}"/>
              </a:ext>
            </a:extLst>
          </p:cNvPr>
          <p:cNvSpPr/>
          <p:nvPr/>
        </p:nvSpPr>
        <p:spPr>
          <a:xfrm>
            <a:off x="4894985" y="4381478"/>
            <a:ext cx="10647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推理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B545D91-BC6A-FE49-1D7E-AC2D425C68AB}"/>
              </a:ext>
            </a:extLst>
          </p:cNvPr>
          <p:cNvSpPr/>
          <p:nvPr/>
        </p:nvSpPr>
        <p:spPr>
          <a:xfrm>
            <a:off x="887602" y="5931914"/>
            <a:ext cx="6852312" cy="3574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OS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7A2D7BD-FADB-5BCB-C896-E07A7C77618C}"/>
              </a:ext>
            </a:extLst>
          </p:cNvPr>
          <p:cNvSpPr/>
          <p:nvPr/>
        </p:nvSpPr>
        <p:spPr>
          <a:xfrm>
            <a:off x="887602" y="6403338"/>
            <a:ext cx="6852312" cy="318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异构计算体系结构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2B8C180-A96D-F60C-4238-DC36C4D7E354}"/>
              </a:ext>
            </a:extLst>
          </p:cNvPr>
          <p:cNvSpPr/>
          <p:nvPr/>
        </p:nvSpPr>
        <p:spPr>
          <a:xfrm>
            <a:off x="4747364" y="5360888"/>
            <a:ext cx="2992550" cy="458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数据</a:t>
            </a:r>
            <a:r>
              <a:rPr kumimoji="1" lang="en-US" altLang="zh-CN" sz="2400" dirty="0">
                <a:solidFill>
                  <a:schemeClr val="tx1"/>
                </a:solidFill>
              </a:rPr>
              <a:t>/</a:t>
            </a:r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  <a:r>
              <a:rPr kumimoji="1" lang="en-US" altLang="zh-CN" sz="2400" dirty="0">
                <a:solidFill>
                  <a:schemeClr val="tx1"/>
                </a:solidFill>
              </a:rPr>
              <a:t>/</a:t>
            </a:r>
            <a:r>
              <a:rPr kumimoji="1" lang="zh-CN" altLang="en-US" sz="2400" dirty="0">
                <a:solidFill>
                  <a:schemeClr val="tx1"/>
                </a:solidFill>
              </a:rPr>
              <a:t>知识管理</a:t>
            </a: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6A8DB1B5-1088-6EFE-4FC6-6DA8FEC481D2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4572000" y="4704644"/>
            <a:ext cx="322985" cy="1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任意形状 108">
            <a:extLst>
              <a:ext uri="{FF2B5EF4-FFF2-40B4-BE49-F238E27FC236}">
                <a16:creationId xmlns:a16="http://schemas.microsoft.com/office/drawing/2014/main" id="{D9449A21-1529-9AC5-DC96-9EE52F361E77}"/>
              </a:ext>
            </a:extLst>
          </p:cNvPr>
          <p:cNvSpPr/>
          <p:nvPr/>
        </p:nvSpPr>
        <p:spPr>
          <a:xfrm>
            <a:off x="2580362" y="4108537"/>
            <a:ext cx="4521896" cy="275573"/>
          </a:xfrm>
          <a:custGeom>
            <a:avLst/>
            <a:gdLst>
              <a:gd name="connsiteX0" fmla="*/ 0 w 4521896"/>
              <a:gd name="connsiteY0" fmla="*/ 275573 h 275573"/>
              <a:gd name="connsiteX1" fmla="*/ 187890 w 4521896"/>
              <a:gd name="connsiteY1" fmla="*/ 250521 h 275573"/>
              <a:gd name="connsiteX2" fmla="*/ 313150 w 4521896"/>
              <a:gd name="connsiteY2" fmla="*/ 237995 h 275573"/>
              <a:gd name="connsiteX3" fmla="*/ 438411 w 4521896"/>
              <a:gd name="connsiteY3" fmla="*/ 212943 h 275573"/>
              <a:gd name="connsiteX4" fmla="*/ 501041 w 4521896"/>
              <a:gd name="connsiteY4" fmla="*/ 200416 h 275573"/>
              <a:gd name="connsiteX5" fmla="*/ 576197 w 4521896"/>
              <a:gd name="connsiteY5" fmla="*/ 187890 h 275573"/>
              <a:gd name="connsiteX6" fmla="*/ 626301 w 4521896"/>
              <a:gd name="connsiteY6" fmla="*/ 175364 h 275573"/>
              <a:gd name="connsiteX7" fmla="*/ 701457 w 4521896"/>
              <a:gd name="connsiteY7" fmla="*/ 162838 h 275573"/>
              <a:gd name="connsiteX8" fmla="*/ 764087 w 4521896"/>
              <a:gd name="connsiteY8" fmla="*/ 150312 h 275573"/>
              <a:gd name="connsiteX9" fmla="*/ 1653435 w 4521896"/>
              <a:gd name="connsiteY9" fmla="*/ 112734 h 275573"/>
              <a:gd name="connsiteX10" fmla="*/ 1966586 w 4521896"/>
              <a:gd name="connsiteY10" fmla="*/ 87682 h 275573"/>
              <a:gd name="connsiteX11" fmla="*/ 2004164 w 4521896"/>
              <a:gd name="connsiteY11" fmla="*/ 75156 h 275573"/>
              <a:gd name="connsiteX12" fmla="*/ 2054268 w 4521896"/>
              <a:gd name="connsiteY12" fmla="*/ 62630 h 275573"/>
              <a:gd name="connsiteX13" fmla="*/ 2091846 w 4521896"/>
              <a:gd name="connsiteY13" fmla="*/ 50104 h 275573"/>
              <a:gd name="connsiteX14" fmla="*/ 2179528 w 4521896"/>
              <a:gd name="connsiteY14" fmla="*/ 37578 h 275573"/>
              <a:gd name="connsiteX15" fmla="*/ 2254685 w 4521896"/>
              <a:gd name="connsiteY15" fmla="*/ 25052 h 275573"/>
              <a:gd name="connsiteX16" fmla="*/ 2404997 w 4521896"/>
              <a:gd name="connsiteY16" fmla="*/ 0 h 275573"/>
              <a:gd name="connsiteX17" fmla="*/ 2943616 w 4521896"/>
              <a:gd name="connsiteY17" fmla="*/ 37578 h 275573"/>
              <a:gd name="connsiteX18" fmla="*/ 3131506 w 4521896"/>
              <a:gd name="connsiteY18" fmla="*/ 62630 h 275573"/>
              <a:gd name="connsiteX19" fmla="*/ 3469709 w 4521896"/>
              <a:gd name="connsiteY19" fmla="*/ 50104 h 275573"/>
              <a:gd name="connsiteX20" fmla="*/ 3507287 w 4521896"/>
              <a:gd name="connsiteY20" fmla="*/ 37578 h 275573"/>
              <a:gd name="connsiteX21" fmla="*/ 3632548 w 4521896"/>
              <a:gd name="connsiteY21" fmla="*/ 50104 h 275573"/>
              <a:gd name="connsiteX22" fmla="*/ 4033380 w 4521896"/>
              <a:gd name="connsiteY22" fmla="*/ 75156 h 275573"/>
              <a:gd name="connsiteX23" fmla="*/ 4133589 w 4521896"/>
              <a:gd name="connsiteY23" fmla="*/ 100208 h 275573"/>
              <a:gd name="connsiteX24" fmla="*/ 4221271 w 4521896"/>
              <a:gd name="connsiteY24" fmla="*/ 125260 h 275573"/>
              <a:gd name="connsiteX25" fmla="*/ 4258849 w 4521896"/>
              <a:gd name="connsiteY25" fmla="*/ 150312 h 275573"/>
              <a:gd name="connsiteX26" fmla="*/ 4346531 w 4521896"/>
              <a:gd name="connsiteY26" fmla="*/ 175364 h 275573"/>
              <a:gd name="connsiteX27" fmla="*/ 4421687 w 4521896"/>
              <a:gd name="connsiteY27" fmla="*/ 200416 h 275573"/>
              <a:gd name="connsiteX28" fmla="*/ 4459265 w 4521896"/>
              <a:gd name="connsiteY28" fmla="*/ 212943 h 275573"/>
              <a:gd name="connsiteX29" fmla="*/ 4496843 w 4521896"/>
              <a:gd name="connsiteY29" fmla="*/ 237995 h 275573"/>
              <a:gd name="connsiteX30" fmla="*/ 4521896 w 4521896"/>
              <a:gd name="connsiteY30" fmla="*/ 263047 h 27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21896" h="275573">
                <a:moveTo>
                  <a:pt x="0" y="275573"/>
                </a:moveTo>
                <a:lnTo>
                  <a:pt x="187890" y="250521"/>
                </a:lnTo>
                <a:cubicBezTo>
                  <a:pt x="229553" y="245521"/>
                  <a:pt x="271653" y="244220"/>
                  <a:pt x="313150" y="237995"/>
                </a:cubicBezTo>
                <a:cubicBezTo>
                  <a:pt x="355259" y="231679"/>
                  <a:pt x="396657" y="221294"/>
                  <a:pt x="438411" y="212943"/>
                </a:cubicBezTo>
                <a:cubicBezTo>
                  <a:pt x="459288" y="208768"/>
                  <a:pt x="480041" y="203916"/>
                  <a:pt x="501041" y="200416"/>
                </a:cubicBezTo>
                <a:cubicBezTo>
                  <a:pt x="526093" y="196241"/>
                  <a:pt x="551293" y="192871"/>
                  <a:pt x="576197" y="187890"/>
                </a:cubicBezTo>
                <a:cubicBezTo>
                  <a:pt x="593078" y="184514"/>
                  <a:pt x="609420" y="178740"/>
                  <a:pt x="626301" y="175364"/>
                </a:cubicBezTo>
                <a:cubicBezTo>
                  <a:pt x="651205" y="170383"/>
                  <a:pt x="676469" y="167381"/>
                  <a:pt x="701457" y="162838"/>
                </a:cubicBezTo>
                <a:cubicBezTo>
                  <a:pt x="722404" y="159030"/>
                  <a:pt x="742918" y="152580"/>
                  <a:pt x="764087" y="150312"/>
                </a:cubicBezTo>
                <a:cubicBezTo>
                  <a:pt x="1137803" y="110271"/>
                  <a:pt x="1193068" y="122325"/>
                  <a:pt x="1653435" y="112734"/>
                </a:cubicBezTo>
                <a:cubicBezTo>
                  <a:pt x="1709758" y="108979"/>
                  <a:pt x="1894811" y="98724"/>
                  <a:pt x="1966586" y="87682"/>
                </a:cubicBezTo>
                <a:cubicBezTo>
                  <a:pt x="1979636" y="85674"/>
                  <a:pt x="1991468" y="78783"/>
                  <a:pt x="2004164" y="75156"/>
                </a:cubicBezTo>
                <a:cubicBezTo>
                  <a:pt x="2020717" y="70427"/>
                  <a:pt x="2037715" y="67359"/>
                  <a:pt x="2054268" y="62630"/>
                </a:cubicBezTo>
                <a:cubicBezTo>
                  <a:pt x="2066964" y="59003"/>
                  <a:pt x="2078899" y="52693"/>
                  <a:pt x="2091846" y="50104"/>
                </a:cubicBezTo>
                <a:cubicBezTo>
                  <a:pt x="2120797" y="44314"/>
                  <a:pt x="2150347" y="42067"/>
                  <a:pt x="2179528" y="37578"/>
                </a:cubicBezTo>
                <a:cubicBezTo>
                  <a:pt x="2204631" y="33716"/>
                  <a:pt x="2229582" y="28914"/>
                  <a:pt x="2254685" y="25052"/>
                </a:cubicBezTo>
                <a:cubicBezTo>
                  <a:pt x="2389335" y="4337"/>
                  <a:pt x="2294745" y="22050"/>
                  <a:pt x="2404997" y="0"/>
                </a:cubicBezTo>
                <a:cubicBezTo>
                  <a:pt x="2700217" y="14058"/>
                  <a:pt x="2643623" y="7579"/>
                  <a:pt x="2943616" y="37578"/>
                </a:cubicBezTo>
                <a:cubicBezTo>
                  <a:pt x="3090060" y="52222"/>
                  <a:pt x="3027729" y="41875"/>
                  <a:pt x="3131506" y="62630"/>
                </a:cubicBezTo>
                <a:cubicBezTo>
                  <a:pt x="3244240" y="58455"/>
                  <a:pt x="3357147" y="57608"/>
                  <a:pt x="3469709" y="50104"/>
                </a:cubicBezTo>
                <a:cubicBezTo>
                  <a:pt x="3482883" y="49226"/>
                  <a:pt x="3494083" y="37578"/>
                  <a:pt x="3507287" y="37578"/>
                </a:cubicBezTo>
                <a:cubicBezTo>
                  <a:pt x="3549249" y="37578"/>
                  <a:pt x="3590679" y="47313"/>
                  <a:pt x="3632548" y="50104"/>
                </a:cubicBezTo>
                <a:cubicBezTo>
                  <a:pt x="4234011" y="90201"/>
                  <a:pt x="3618909" y="40617"/>
                  <a:pt x="4033380" y="75156"/>
                </a:cubicBezTo>
                <a:lnTo>
                  <a:pt x="4133589" y="100208"/>
                </a:lnTo>
                <a:cubicBezTo>
                  <a:pt x="4149642" y="104221"/>
                  <a:pt x="4203301" y="116275"/>
                  <a:pt x="4221271" y="125260"/>
                </a:cubicBezTo>
                <a:cubicBezTo>
                  <a:pt x="4234736" y="131993"/>
                  <a:pt x="4245384" y="143579"/>
                  <a:pt x="4258849" y="150312"/>
                </a:cubicBezTo>
                <a:cubicBezTo>
                  <a:pt x="4279897" y="160836"/>
                  <a:pt x="4326464" y="169344"/>
                  <a:pt x="4346531" y="175364"/>
                </a:cubicBezTo>
                <a:cubicBezTo>
                  <a:pt x="4371824" y="182952"/>
                  <a:pt x="4396635" y="192065"/>
                  <a:pt x="4421687" y="200416"/>
                </a:cubicBezTo>
                <a:cubicBezTo>
                  <a:pt x="4434213" y="204591"/>
                  <a:pt x="4448279" y="205619"/>
                  <a:pt x="4459265" y="212943"/>
                </a:cubicBezTo>
                <a:cubicBezTo>
                  <a:pt x="4471791" y="221294"/>
                  <a:pt x="4485087" y="228591"/>
                  <a:pt x="4496843" y="237995"/>
                </a:cubicBezTo>
                <a:cubicBezTo>
                  <a:pt x="4506065" y="245372"/>
                  <a:pt x="4521896" y="263047"/>
                  <a:pt x="4521896" y="263047"/>
                </a:cubicBezTo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6359F76-9B0D-95F2-94E6-A60FA33A8D08}"/>
              </a:ext>
            </a:extLst>
          </p:cNvPr>
          <p:cNvSpPr/>
          <p:nvPr/>
        </p:nvSpPr>
        <p:spPr>
          <a:xfrm>
            <a:off x="2948799" y="5354556"/>
            <a:ext cx="1648202" cy="458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AI</a:t>
            </a:r>
            <a:r>
              <a:rPr kumimoji="1" lang="zh-CN" altLang="en-US" sz="2400" dirty="0">
                <a:solidFill>
                  <a:schemeClr val="tx1"/>
                </a:solidFill>
              </a:rPr>
              <a:t>软件栈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8C6D9F1-EBBC-EC65-CCE9-D6E2A144D84C}"/>
              </a:ext>
            </a:extLst>
          </p:cNvPr>
          <p:cNvSpPr/>
          <p:nvPr/>
        </p:nvSpPr>
        <p:spPr>
          <a:xfrm>
            <a:off x="854060" y="5342856"/>
            <a:ext cx="1982634" cy="458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程序软件栈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5C1A09E-4726-1AE1-E286-02ECBFBAB897}"/>
              </a:ext>
            </a:extLst>
          </p:cNvPr>
          <p:cNvSpPr txBox="1"/>
          <p:nvPr/>
        </p:nvSpPr>
        <p:spPr>
          <a:xfrm>
            <a:off x="363302" y="2341585"/>
            <a:ext cx="93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规则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固化</a:t>
            </a:r>
            <a:endParaRPr lang="zh-CN" altLang="en-US" sz="18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21AFAFE-57BB-CF3F-5729-A4042C807BBC}"/>
              </a:ext>
            </a:extLst>
          </p:cNvPr>
          <p:cNvSpPr txBox="1"/>
          <p:nvPr/>
        </p:nvSpPr>
        <p:spPr>
          <a:xfrm>
            <a:off x="6044707" y="1451736"/>
            <a:ext cx="2470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农业、制造、服务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政务、教育、办公</a:t>
            </a:r>
            <a:endParaRPr lang="zh-CN" altLang="en-US" sz="18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0B640F7-FD65-CCEA-7194-1B984E4BA237}"/>
              </a:ext>
            </a:extLst>
          </p:cNvPr>
          <p:cNvSpPr txBox="1"/>
          <p:nvPr/>
        </p:nvSpPr>
        <p:spPr>
          <a:xfrm>
            <a:off x="2178253" y="26146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理解、逻辑、生成、记忆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6628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FD07-988D-A0D9-1B24-312DE52F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64453-FE6F-BEF7-6A83-F0AC66F0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本课程内容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378C2-7A2D-DCAA-CA41-171779A6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32DAC5-C32A-6B49-A7B1-AEA2B12B1F2F}"/>
              </a:ext>
            </a:extLst>
          </p:cNvPr>
          <p:cNvSpPr/>
          <p:nvPr/>
        </p:nvSpPr>
        <p:spPr>
          <a:xfrm>
            <a:off x="2760029" y="1484764"/>
            <a:ext cx="3294345" cy="7265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融合智能应用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9EC1A-301D-F213-56D0-B662D48F5E0F}"/>
              </a:ext>
            </a:extLst>
          </p:cNvPr>
          <p:cNvSpPr/>
          <p:nvPr/>
        </p:nvSpPr>
        <p:spPr>
          <a:xfrm>
            <a:off x="1216100" y="2220182"/>
            <a:ext cx="1064713" cy="951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程序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0D3BC7-E9E9-A78F-B796-EE7E66DAFE0E}"/>
              </a:ext>
            </a:extLst>
          </p:cNvPr>
          <p:cNvSpPr/>
          <p:nvPr/>
        </p:nvSpPr>
        <p:spPr>
          <a:xfrm>
            <a:off x="3895010" y="2990203"/>
            <a:ext cx="1064713" cy="951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5F059C-B89A-1D38-65F1-40F4C7065B34}"/>
              </a:ext>
            </a:extLst>
          </p:cNvPr>
          <p:cNvSpPr/>
          <p:nvPr/>
        </p:nvSpPr>
        <p:spPr>
          <a:xfrm>
            <a:off x="6330830" y="2297201"/>
            <a:ext cx="1064713" cy="951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人</a:t>
            </a:r>
            <a:endParaRPr lang="zh-CN" altLang="en-US" sz="2400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6C0D008-6383-538F-8562-211376ED78DC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2280813" y="2696171"/>
            <a:ext cx="1614197" cy="770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130FB4E-7F69-3403-B0CD-E6359E116EC0}"/>
              </a:ext>
            </a:extLst>
          </p:cNvPr>
          <p:cNvCxnSpPr>
            <a:cxnSpLocks/>
          </p:cNvCxnSpPr>
          <p:nvPr/>
        </p:nvCxnSpPr>
        <p:spPr>
          <a:xfrm flipH="1">
            <a:off x="2280813" y="2452010"/>
            <a:ext cx="4050017" cy="27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815AD19-6FA1-5ED6-9C9B-2C513CFAC52E}"/>
              </a:ext>
            </a:extLst>
          </p:cNvPr>
          <p:cNvSpPr txBox="1"/>
          <p:nvPr/>
        </p:nvSpPr>
        <p:spPr>
          <a:xfrm>
            <a:off x="7437524" y="2274911"/>
            <a:ext cx="1554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机器无法解决的问题、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校验、执行</a:t>
            </a:r>
            <a:endParaRPr lang="zh-CN" altLang="en-US" sz="1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10737C-16F7-09A7-2996-CBBFC3C88458}"/>
              </a:ext>
            </a:extLst>
          </p:cNvPr>
          <p:cNvSpPr/>
          <p:nvPr/>
        </p:nvSpPr>
        <p:spPr>
          <a:xfrm>
            <a:off x="2119589" y="4387361"/>
            <a:ext cx="106471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B5D672-6B39-1231-0314-2AF61D9D45AE}"/>
              </a:ext>
            </a:extLst>
          </p:cNvPr>
          <p:cNvSpPr txBox="1"/>
          <p:nvPr/>
        </p:nvSpPr>
        <p:spPr>
          <a:xfrm>
            <a:off x="1934581" y="3328813"/>
            <a:ext cx="198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输入</a:t>
            </a:r>
            <a:r>
              <a:rPr kumimoji="1" lang="en-US" altLang="zh-CN" sz="1800" dirty="0">
                <a:solidFill>
                  <a:schemeClr val="tx1"/>
                </a:solidFill>
              </a:rPr>
              <a:t>-</a:t>
            </a:r>
            <a:r>
              <a:rPr kumimoji="1" lang="zh-CN" altLang="en-US" sz="1800" dirty="0">
                <a:solidFill>
                  <a:schemeClr val="tx1"/>
                </a:solidFill>
              </a:rPr>
              <a:t>输出端到端：大模型、小模型</a:t>
            </a:r>
            <a:endParaRPr lang="zh-CN" altLang="en-US" sz="18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47B9E3C-CFE7-14EE-3358-A01EE3E9B9A7}"/>
              </a:ext>
            </a:extLst>
          </p:cNvPr>
          <p:cNvCxnSpPr>
            <a:cxnSpLocks/>
            <a:stCxn id="26" idx="3"/>
            <a:endCxn id="66" idx="3"/>
          </p:cNvCxnSpPr>
          <p:nvPr/>
        </p:nvCxnSpPr>
        <p:spPr>
          <a:xfrm flipH="1">
            <a:off x="5959698" y="4692117"/>
            <a:ext cx="1780216" cy="125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4FFB319-4FE3-FA2A-1D95-C556C215D704}"/>
              </a:ext>
            </a:extLst>
          </p:cNvPr>
          <p:cNvSpPr txBox="1"/>
          <p:nvPr/>
        </p:nvSpPr>
        <p:spPr>
          <a:xfrm>
            <a:off x="407878" y="4161829"/>
            <a:ext cx="1640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从数据交易、数据服务中获得（数据要素）</a:t>
            </a:r>
            <a:endParaRPr lang="zh-CN" altLang="en-US" sz="18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E34DED-39BE-AC6F-AFB7-2A45345C4A94}"/>
              </a:ext>
            </a:extLst>
          </p:cNvPr>
          <p:cNvSpPr/>
          <p:nvPr/>
        </p:nvSpPr>
        <p:spPr>
          <a:xfrm>
            <a:off x="6457950" y="4368951"/>
            <a:ext cx="12819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知识库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2061B36-06F1-5624-78A3-A358412614D0}"/>
              </a:ext>
            </a:extLst>
          </p:cNvPr>
          <p:cNvCxnSpPr>
            <a:cxnSpLocks/>
            <a:stCxn id="19" idx="3"/>
            <a:endCxn id="65" idx="1"/>
          </p:cNvCxnSpPr>
          <p:nvPr/>
        </p:nvCxnSpPr>
        <p:spPr>
          <a:xfrm flipV="1">
            <a:off x="3184302" y="4705770"/>
            <a:ext cx="322985" cy="4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BEC1837-DFEC-24D2-E819-AA8D2EE82861}"/>
              </a:ext>
            </a:extLst>
          </p:cNvPr>
          <p:cNvSpPr txBox="1"/>
          <p:nvPr/>
        </p:nvSpPr>
        <p:spPr>
          <a:xfrm>
            <a:off x="7633686" y="4318013"/>
            <a:ext cx="1208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RAG</a:t>
            </a:r>
            <a:r>
              <a:rPr kumimoji="1" lang="zh-CN" altLang="en-US" sz="1800" dirty="0">
                <a:solidFill>
                  <a:schemeClr val="tx1"/>
                </a:solidFill>
              </a:rPr>
              <a:t>、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知识图谱</a:t>
            </a:r>
            <a:endParaRPr lang="zh-CN" altLang="en-US" sz="1800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0DCEA36-A930-9241-3990-C18CB4CE23E6}"/>
              </a:ext>
            </a:extLst>
          </p:cNvPr>
          <p:cNvCxnSpPr>
            <a:cxnSpLocks/>
            <a:stCxn id="66" idx="0"/>
            <a:endCxn id="9" idx="2"/>
          </p:cNvCxnSpPr>
          <p:nvPr/>
        </p:nvCxnSpPr>
        <p:spPr>
          <a:xfrm flipH="1" flipV="1">
            <a:off x="4427367" y="3942181"/>
            <a:ext cx="999975" cy="4392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5F3C790-727D-2BD4-9C77-42070B5D5D3B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959723" y="2773190"/>
            <a:ext cx="1371107" cy="6930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4058639-2F12-D1BC-D846-0A6550F33BD0}"/>
              </a:ext>
            </a:extLst>
          </p:cNvPr>
          <p:cNvSpPr txBox="1"/>
          <p:nvPr/>
        </p:nvSpPr>
        <p:spPr>
          <a:xfrm>
            <a:off x="5200906" y="3050663"/>
            <a:ext cx="130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人类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专家模型</a:t>
            </a:r>
            <a:endParaRPr lang="zh-CN" altLang="en-US" sz="18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2903761-6599-77BC-A56C-543BD28922DD}"/>
              </a:ext>
            </a:extLst>
          </p:cNvPr>
          <p:cNvSpPr/>
          <p:nvPr/>
        </p:nvSpPr>
        <p:spPr>
          <a:xfrm>
            <a:off x="3507287" y="4382604"/>
            <a:ext cx="10647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训练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071A28E-10A3-0007-7A17-1C47E78F2253}"/>
              </a:ext>
            </a:extLst>
          </p:cNvPr>
          <p:cNvSpPr/>
          <p:nvPr/>
        </p:nvSpPr>
        <p:spPr>
          <a:xfrm>
            <a:off x="4894985" y="4381478"/>
            <a:ext cx="10647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推理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D1624F3-CB76-588C-1AA0-A792A4ABF6FE}"/>
              </a:ext>
            </a:extLst>
          </p:cNvPr>
          <p:cNvSpPr/>
          <p:nvPr/>
        </p:nvSpPr>
        <p:spPr>
          <a:xfrm>
            <a:off x="887602" y="5931914"/>
            <a:ext cx="6852312" cy="357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OS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9C4A520-E96A-32AE-1664-3B5AA3E3FF85}"/>
              </a:ext>
            </a:extLst>
          </p:cNvPr>
          <p:cNvSpPr/>
          <p:nvPr/>
        </p:nvSpPr>
        <p:spPr>
          <a:xfrm>
            <a:off x="887602" y="6403338"/>
            <a:ext cx="6852312" cy="318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异构计算体系结构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A2C45BE-4B7F-111C-0A81-4B43E653B69A}"/>
              </a:ext>
            </a:extLst>
          </p:cNvPr>
          <p:cNvSpPr/>
          <p:nvPr/>
        </p:nvSpPr>
        <p:spPr>
          <a:xfrm>
            <a:off x="4747364" y="5360888"/>
            <a:ext cx="2992550" cy="458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数据</a:t>
            </a:r>
            <a:r>
              <a:rPr kumimoji="1" lang="en-US" altLang="zh-CN" sz="2400" dirty="0">
                <a:solidFill>
                  <a:schemeClr val="tx1"/>
                </a:solidFill>
              </a:rPr>
              <a:t>/</a:t>
            </a:r>
            <a:r>
              <a:rPr kumimoji="1" lang="zh-CN" altLang="en-US" sz="2400" dirty="0">
                <a:solidFill>
                  <a:schemeClr val="tx1"/>
                </a:solidFill>
              </a:rPr>
              <a:t>模型</a:t>
            </a:r>
            <a:r>
              <a:rPr kumimoji="1" lang="en-US" altLang="zh-CN" sz="2400" dirty="0">
                <a:solidFill>
                  <a:schemeClr val="tx1"/>
                </a:solidFill>
              </a:rPr>
              <a:t>/</a:t>
            </a:r>
            <a:r>
              <a:rPr kumimoji="1" lang="zh-CN" altLang="en-US" sz="2400" dirty="0">
                <a:solidFill>
                  <a:schemeClr val="tx1"/>
                </a:solidFill>
              </a:rPr>
              <a:t>知识管理</a:t>
            </a: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E308E5DC-49E6-8A8F-59C2-1287EB18C3FD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4572000" y="4704644"/>
            <a:ext cx="322985" cy="1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任意形状 108">
            <a:extLst>
              <a:ext uri="{FF2B5EF4-FFF2-40B4-BE49-F238E27FC236}">
                <a16:creationId xmlns:a16="http://schemas.microsoft.com/office/drawing/2014/main" id="{9FBBBA97-2B62-17E6-3FD1-538C429CD6FF}"/>
              </a:ext>
            </a:extLst>
          </p:cNvPr>
          <p:cNvSpPr/>
          <p:nvPr/>
        </p:nvSpPr>
        <p:spPr>
          <a:xfrm>
            <a:off x="2580362" y="4108537"/>
            <a:ext cx="4521896" cy="275573"/>
          </a:xfrm>
          <a:custGeom>
            <a:avLst/>
            <a:gdLst>
              <a:gd name="connsiteX0" fmla="*/ 0 w 4521896"/>
              <a:gd name="connsiteY0" fmla="*/ 275573 h 275573"/>
              <a:gd name="connsiteX1" fmla="*/ 187890 w 4521896"/>
              <a:gd name="connsiteY1" fmla="*/ 250521 h 275573"/>
              <a:gd name="connsiteX2" fmla="*/ 313150 w 4521896"/>
              <a:gd name="connsiteY2" fmla="*/ 237995 h 275573"/>
              <a:gd name="connsiteX3" fmla="*/ 438411 w 4521896"/>
              <a:gd name="connsiteY3" fmla="*/ 212943 h 275573"/>
              <a:gd name="connsiteX4" fmla="*/ 501041 w 4521896"/>
              <a:gd name="connsiteY4" fmla="*/ 200416 h 275573"/>
              <a:gd name="connsiteX5" fmla="*/ 576197 w 4521896"/>
              <a:gd name="connsiteY5" fmla="*/ 187890 h 275573"/>
              <a:gd name="connsiteX6" fmla="*/ 626301 w 4521896"/>
              <a:gd name="connsiteY6" fmla="*/ 175364 h 275573"/>
              <a:gd name="connsiteX7" fmla="*/ 701457 w 4521896"/>
              <a:gd name="connsiteY7" fmla="*/ 162838 h 275573"/>
              <a:gd name="connsiteX8" fmla="*/ 764087 w 4521896"/>
              <a:gd name="connsiteY8" fmla="*/ 150312 h 275573"/>
              <a:gd name="connsiteX9" fmla="*/ 1653435 w 4521896"/>
              <a:gd name="connsiteY9" fmla="*/ 112734 h 275573"/>
              <a:gd name="connsiteX10" fmla="*/ 1966586 w 4521896"/>
              <a:gd name="connsiteY10" fmla="*/ 87682 h 275573"/>
              <a:gd name="connsiteX11" fmla="*/ 2004164 w 4521896"/>
              <a:gd name="connsiteY11" fmla="*/ 75156 h 275573"/>
              <a:gd name="connsiteX12" fmla="*/ 2054268 w 4521896"/>
              <a:gd name="connsiteY12" fmla="*/ 62630 h 275573"/>
              <a:gd name="connsiteX13" fmla="*/ 2091846 w 4521896"/>
              <a:gd name="connsiteY13" fmla="*/ 50104 h 275573"/>
              <a:gd name="connsiteX14" fmla="*/ 2179528 w 4521896"/>
              <a:gd name="connsiteY14" fmla="*/ 37578 h 275573"/>
              <a:gd name="connsiteX15" fmla="*/ 2254685 w 4521896"/>
              <a:gd name="connsiteY15" fmla="*/ 25052 h 275573"/>
              <a:gd name="connsiteX16" fmla="*/ 2404997 w 4521896"/>
              <a:gd name="connsiteY16" fmla="*/ 0 h 275573"/>
              <a:gd name="connsiteX17" fmla="*/ 2943616 w 4521896"/>
              <a:gd name="connsiteY17" fmla="*/ 37578 h 275573"/>
              <a:gd name="connsiteX18" fmla="*/ 3131506 w 4521896"/>
              <a:gd name="connsiteY18" fmla="*/ 62630 h 275573"/>
              <a:gd name="connsiteX19" fmla="*/ 3469709 w 4521896"/>
              <a:gd name="connsiteY19" fmla="*/ 50104 h 275573"/>
              <a:gd name="connsiteX20" fmla="*/ 3507287 w 4521896"/>
              <a:gd name="connsiteY20" fmla="*/ 37578 h 275573"/>
              <a:gd name="connsiteX21" fmla="*/ 3632548 w 4521896"/>
              <a:gd name="connsiteY21" fmla="*/ 50104 h 275573"/>
              <a:gd name="connsiteX22" fmla="*/ 4033380 w 4521896"/>
              <a:gd name="connsiteY22" fmla="*/ 75156 h 275573"/>
              <a:gd name="connsiteX23" fmla="*/ 4133589 w 4521896"/>
              <a:gd name="connsiteY23" fmla="*/ 100208 h 275573"/>
              <a:gd name="connsiteX24" fmla="*/ 4221271 w 4521896"/>
              <a:gd name="connsiteY24" fmla="*/ 125260 h 275573"/>
              <a:gd name="connsiteX25" fmla="*/ 4258849 w 4521896"/>
              <a:gd name="connsiteY25" fmla="*/ 150312 h 275573"/>
              <a:gd name="connsiteX26" fmla="*/ 4346531 w 4521896"/>
              <a:gd name="connsiteY26" fmla="*/ 175364 h 275573"/>
              <a:gd name="connsiteX27" fmla="*/ 4421687 w 4521896"/>
              <a:gd name="connsiteY27" fmla="*/ 200416 h 275573"/>
              <a:gd name="connsiteX28" fmla="*/ 4459265 w 4521896"/>
              <a:gd name="connsiteY28" fmla="*/ 212943 h 275573"/>
              <a:gd name="connsiteX29" fmla="*/ 4496843 w 4521896"/>
              <a:gd name="connsiteY29" fmla="*/ 237995 h 275573"/>
              <a:gd name="connsiteX30" fmla="*/ 4521896 w 4521896"/>
              <a:gd name="connsiteY30" fmla="*/ 263047 h 27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21896" h="275573">
                <a:moveTo>
                  <a:pt x="0" y="275573"/>
                </a:moveTo>
                <a:lnTo>
                  <a:pt x="187890" y="250521"/>
                </a:lnTo>
                <a:cubicBezTo>
                  <a:pt x="229553" y="245521"/>
                  <a:pt x="271653" y="244220"/>
                  <a:pt x="313150" y="237995"/>
                </a:cubicBezTo>
                <a:cubicBezTo>
                  <a:pt x="355259" y="231679"/>
                  <a:pt x="396657" y="221294"/>
                  <a:pt x="438411" y="212943"/>
                </a:cubicBezTo>
                <a:cubicBezTo>
                  <a:pt x="459288" y="208768"/>
                  <a:pt x="480041" y="203916"/>
                  <a:pt x="501041" y="200416"/>
                </a:cubicBezTo>
                <a:cubicBezTo>
                  <a:pt x="526093" y="196241"/>
                  <a:pt x="551293" y="192871"/>
                  <a:pt x="576197" y="187890"/>
                </a:cubicBezTo>
                <a:cubicBezTo>
                  <a:pt x="593078" y="184514"/>
                  <a:pt x="609420" y="178740"/>
                  <a:pt x="626301" y="175364"/>
                </a:cubicBezTo>
                <a:cubicBezTo>
                  <a:pt x="651205" y="170383"/>
                  <a:pt x="676469" y="167381"/>
                  <a:pt x="701457" y="162838"/>
                </a:cubicBezTo>
                <a:cubicBezTo>
                  <a:pt x="722404" y="159030"/>
                  <a:pt x="742918" y="152580"/>
                  <a:pt x="764087" y="150312"/>
                </a:cubicBezTo>
                <a:cubicBezTo>
                  <a:pt x="1137803" y="110271"/>
                  <a:pt x="1193068" y="122325"/>
                  <a:pt x="1653435" y="112734"/>
                </a:cubicBezTo>
                <a:cubicBezTo>
                  <a:pt x="1709758" y="108979"/>
                  <a:pt x="1894811" y="98724"/>
                  <a:pt x="1966586" y="87682"/>
                </a:cubicBezTo>
                <a:cubicBezTo>
                  <a:pt x="1979636" y="85674"/>
                  <a:pt x="1991468" y="78783"/>
                  <a:pt x="2004164" y="75156"/>
                </a:cubicBezTo>
                <a:cubicBezTo>
                  <a:pt x="2020717" y="70427"/>
                  <a:pt x="2037715" y="67359"/>
                  <a:pt x="2054268" y="62630"/>
                </a:cubicBezTo>
                <a:cubicBezTo>
                  <a:pt x="2066964" y="59003"/>
                  <a:pt x="2078899" y="52693"/>
                  <a:pt x="2091846" y="50104"/>
                </a:cubicBezTo>
                <a:cubicBezTo>
                  <a:pt x="2120797" y="44314"/>
                  <a:pt x="2150347" y="42067"/>
                  <a:pt x="2179528" y="37578"/>
                </a:cubicBezTo>
                <a:cubicBezTo>
                  <a:pt x="2204631" y="33716"/>
                  <a:pt x="2229582" y="28914"/>
                  <a:pt x="2254685" y="25052"/>
                </a:cubicBezTo>
                <a:cubicBezTo>
                  <a:pt x="2389335" y="4337"/>
                  <a:pt x="2294745" y="22050"/>
                  <a:pt x="2404997" y="0"/>
                </a:cubicBezTo>
                <a:cubicBezTo>
                  <a:pt x="2700217" y="14058"/>
                  <a:pt x="2643623" y="7579"/>
                  <a:pt x="2943616" y="37578"/>
                </a:cubicBezTo>
                <a:cubicBezTo>
                  <a:pt x="3090060" y="52222"/>
                  <a:pt x="3027729" y="41875"/>
                  <a:pt x="3131506" y="62630"/>
                </a:cubicBezTo>
                <a:cubicBezTo>
                  <a:pt x="3244240" y="58455"/>
                  <a:pt x="3357147" y="57608"/>
                  <a:pt x="3469709" y="50104"/>
                </a:cubicBezTo>
                <a:cubicBezTo>
                  <a:pt x="3482883" y="49226"/>
                  <a:pt x="3494083" y="37578"/>
                  <a:pt x="3507287" y="37578"/>
                </a:cubicBezTo>
                <a:cubicBezTo>
                  <a:pt x="3549249" y="37578"/>
                  <a:pt x="3590679" y="47313"/>
                  <a:pt x="3632548" y="50104"/>
                </a:cubicBezTo>
                <a:cubicBezTo>
                  <a:pt x="4234011" y="90201"/>
                  <a:pt x="3618909" y="40617"/>
                  <a:pt x="4033380" y="75156"/>
                </a:cubicBezTo>
                <a:lnTo>
                  <a:pt x="4133589" y="100208"/>
                </a:lnTo>
                <a:cubicBezTo>
                  <a:pt x="4149642" y="104221"/>
                  <a:pt x="4203301" y="116275"/>
                  <a:pt x="4221271" y="125260"/>
                </a:cubicBezTo>
                <a:cubicBezTo>
                  <a:pt x="4234736" y="131993"/>
                  <a:pt x="4245384" y="143579"/>
                  <a:pt x="4258849" y="150312"/>
                </a:cubicBezTo>
                <a:cubicBezTo>
                  <a:pt x="4279897" y="160836"/>
                  <a:pt x="4326464" y="169344"/>
                  <a:pt x="4346531" y="175364"/>
                </a:cubicBezTo>
                <a:cubicBezTo>
                  <a:pt x="4371824" y="182952"/>
                  <a:pt x="4396635" y="192065"/>
                  <a:pt x="4421687" y="200416"/>
                </a:cubicBezTo>
                <a:cubicBezTo>
                  <a:pt x="4434213" y="204591"/>
                  <a:pt x="4448279" y="205619"/>
                  <a:pt x="4459265" y="212943"/>
                </a:cubicBezTo>
                <a:cubicBezTo>
                  <a:pt x="4471791" y="221294"/>
                  <a:pt x="4485087" y="228591"/>
                  <a:pt x="4496843" y="237995"/>
                </a:cubicBezTo>
                <a:cubicBezTo>
                  <a:pt x="4506065" y="245372"/>
                  <a:pt x="4521896" y="263047"/>
                  <a:pt x="4521896" y="263047"/>
                </a:cubicBezTo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FBE6C60-75EC-A940-E49D-00C38F39E5EE}"/>
              </a:ext>
            </a:extLst>
          </p:cNvPr>
          <p:cNvSpPr/>
          <p:nvPr/>
        </p:nvSpPr>
        <p:spPr>
          <a:xfrm>
            <a:off x="2948799" y="5354556"/>
            <a:ext cx="1648202" cy="458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AI</a:t>
            </a:r>
            <a:r>
              <a:rPr kumimoji="1" lang="zh-CN" altLang="en-US" sz="2400" dirty="0">
                <a:solidFill>
                  <a:schemeClr val="tx1"/>
                </a:solidFill>
              </a:rPr>
              <a:t>软件栈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D844E3D-1328-5BC1-1D0C-AF2B82AACD8D}"/>
              </a:ext>
            </a:extLst>
          </p:cNvPr>
          <p:cNvSpPr/>
          <p:nvPr/>
        </p:nvSpPr>
        <p:spPr>
          <a:xfrm>
            <a:off x="854060" y="5342856"/>
            <a:ext cx="1982634" cy="458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程序软件栈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C39B4180-43BC-F9FD-1679-8F8A972B057B}"/>
              </a:ext>
            </a:extLst>
          </p:cNvPr>
          <p:cNvSpPr txBox="1"/>
          <p:nvPr/>
        </p:nvSpPr>
        <p:spPr>
          <a:xfrm>
            <a:off x="363302" y="2341585"/>
            <a:ext cx="930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规则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1800" dirty="0">
                <a:solidFill>
                  <a:schemeClr val="tx1"/>
                </a:solidFill>
              </a:rPr>
              <a:t>固化</a:t>
            </a:r>
            <a:endParaRPr lang="zh-CN" altLang="en-US" sz="18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186B22D-E9B6-D3D4-75C9-316461BF8265}"/>
              </a:ext>
            </a:extLst>
          </p:cNvPr>
          <p:cNvSpPr txBox="1"/>
          <p:nvPr/>
        </p:nvSpPr>
        <p:spPr>
          <a:xfrm>
            <a:off x="6044707" y="1451736"/>
            <a:ext cx="2470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农业、制造、服务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政务、教育、办公</a:t>
            </a:r>
            <a:endParaRPr lang="zh-CN" altLang="en-US" sz="18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C90CC4B-1AEB-2CA4-8A2D-F4CBB28DC182}"/>
              </a:ext>
            </a:extLst>
          </p:cNvPr>
          <p:cNvSpPr txBox="1"/>
          <p:nvPr/>
        </p:nvSpPr>
        <p:spPr>
          <a:xfrm>
            <a:off x="2178253" y="26146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理解、逻辑、生成、记忆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760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08183-1021-22F9-6DA2-036E9CFD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课程简介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78E03-AC0A-1400-60B7-9FD7BF31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课程内容</a:t>
            </a:r>
            <a:endParaRPr kumimoji="1" lang="en-US" altLang="zh-CN" dirty="0"/>
          </a:p>
          <a:p>
            <a:pPr lvl="1"/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本课程以智能应用为牵引，贯通智能计算系统软硬件知识点，形成整体理解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课程的教学内容主要包含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大数据系统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深度学习和大模型基础模块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编译框架使用和机理模块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深度学习处理器原理和架构模块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分布式训练和推理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云边协同计算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同时配合基于通用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平台和深度学习处理器平台的分阶段实验和综合实验，通过课程帮助学生建立对智能计算系统整机的理解。</a:t>
            </a:r>
            <a:r>
              <a:rPr lang="zh-CN" altLang="zh-CN" sz="3200" dirty="0">
                <a:effectLst/>
              </a:rPr>
              <a:t> </a:t>
            </a:r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D2D6D-C4D8-7C56-D72E-955D4687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10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7B8FF-ACD1-8EAB-8CED-7E6BB7674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52D523-2DD6-CD6A-AF2F-1D5989FC8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ypchai@ruc.edu.cn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F75EAE-5105-94ED-9C5B-31CFDCB9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21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A8EEC-FE07-361F-CAD4-2A9669AF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A3F3D-31A9-44A6-E148-4C4FB136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课程简介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EE12A-FFFC-F788-78A1-63458DDCA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4940"/>
            <a:ext cx="7886700" cy="610689"/>
          </a:xfrm>
        </p:spPr>
        <p:txBody>
          <a:bodyPr/>
          <a:lstStyle/>
          <a:p>
            <a:r>
              <a:rPr kumimoji="1" lang="zh-CN" altLang="en-US" dirty="0"/>
              <a:t>授课教师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5A47FB-5EED-5BF6-17A5-532108DC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B7E183-DD0A-844B-6BC9-DD51FADAF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7" y="5134983"/>
            <a:ext cx="276848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柴云鹏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：教授，博士生导师，清华大学博士，</a:t>
            </a:r>
            <a:r>
              <a:rPr lang="zh-CN" altLang="en-US" sz="16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信息学院副院长、党委副书记</a:t>
            </a:r>
            <a:r>
              <a:rPr lang="zh-CN" altLang="en-US" sz="1600" dirty="0"/>
              <a:t>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主要研究方向：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数据库系统、存储系统、云计算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21418-F2BB-9A28-F3C9-C0596BFA3E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90" y="1948326"/>
            <a:ext cx="2145829" cy="3066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947F7A1D-D5F4-EE20-52B0-3CA74A2D3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742" y="5134982"/>
            <a:ext cx="292492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王晶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：教授，北京大学博士</a:t>
            </a:r>
            <a:r>
              <a:rPr lang="zh-CN" altLang="en-US" sz="16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入选</a:t>
            </a:r>
            <a:r>
              <a:rPr lang="zh-CN" altLang="en-US" sz="1600" dirty="0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教育部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青年长江学者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北京市科技新星、北京市青年拔尖人才</a:t>
            </a:r>
            <a:r>
              <a:rPr lang="zh-CN" altLang="en-US" sz="1600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主要研究方向：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异构计算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智能计算系统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8" name="图片 7" descr="男人的照片上写着字&#10;&#10;描述已自动生成">
            <a:extLst>
              <a:ext uri="{FF2B5EF4-FFF2-40B4-BE49-F238E27FC236}">
                <a16:creationId xmlns:a16="http://schemas.microsoft.com/office/drawing/2014/main" id="{7ED07B2A-9BCE-9810-1471-C9AF77300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5" t="7215" r="20099" b="20207"/>
          <a:stretch/>
        </p:blipFill>
        <p:spPr>
          <a:xfrm>
            <a:off x="440822" y="1948326"/>
            <a:ext cx="2446068" cy="29988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E4503E-C572-4C0D-B105-78472D4A1E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6"/>
          <a:stretch/>
        </p:blipFill>
        <p:spPr bwMode="auto">
          <a:xfrm>
            <a:off x="6372214" y="1948325"/>
            <a:ext cx="2228871" cy="306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EE3638-A8FF-1811-7312-3229177F5BAF}"/>
              </a:ext>
            </a:extLst>
          </p:cNvPr>
          <p:cNvSpPr txBox="1"/>
          <p:nvPr/>
        </p:nvSpPr>
        <p:spPr>
          <a:xfrm>
            <a:off x="6090665" y="5134982"/>
            <a:ext cx="27110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鄂金龙</a:t>
            </a:r>
            <a:r>
              <a:rPr lang="zh-CN" altLang="zh-CN" sz="16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：讲师，清华大学博士</a:t>
            </a:r>
            <a:r>
              <a:rPr lang="zh-CN" altLang="en-US" sz="16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sz="16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主要研究方向：</a:t>
            </a:r>
            <a:r>
              <a:rPr lang="zh-CN" altLang="en-US" sz="16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分布式大模型推理</a:t>
            </a:r>
            <a:r>
              <a:rPr lang="zh-CN" altLang="zh-CN" sz="1600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、云计算、物联网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1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1977-3D75-8B78-6E1B-758B15E8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2292C-FCB7-11C0-EC06-E70CCA2B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B4DBA-85C4-5518-7F94-B24372429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、课程简介</a:t>
            </a:r>
            <a:endParaRPr lang="zh-CN" altLang="en-US" dirty="0"/>
          </a:p>
          <a:p>
            <a:r>
              <a:rPr lang="en-US" altLang="zh-CN" dirty="0">
                <a:solidFill>
                  <a:srgbClr val="C00000"/>
                </a:solidFill>
                <a:latin typeface="+mn-ea"/>
                <a:cs typeface="+mn-ea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+mn-ea"/>
                <a:cs typeface="+mn-ea"/>
              </a:rPr>
              <a:t>、计算机系统发展简史</a:t>
            </a:r>
            <a:endParaRPr lang="en-US" altLang="zh-CN" dirty="0">
              <a:solidFill>
                <a:srgbClr val="C00000"/>
              </a:solidFill>
              <a:latin typeface="+mn-ea"/>
              <a:cs typeface="+mn-ea"/>
            </a:endParaRPr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3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+mn-ea"/>
                <a:cs typeface="+mn-ea"/>
              </a:rPr>
              <a:t>、对智能计算系统的理解</a:t>
            </a:r>
            <a:endParaRPr lang="en-US" altLang="zh-CN" b="0" i="0" dirty="0">
              <a:solidFill>
                <a:srgbClr val="1F2328"/>
              </a:solidFill>
              <a:effectLst/>
              <a:latin typeface="+mn-ea"/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88C2A-604A-356D-FCC8-819546B5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33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06882-9698-6212-D74B-C58855A7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cs typeface="+mn-ea"/>
              </a:rPr>
              <a:t>计算机系统发展简史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E1E57-4344-F77A-EF70-B717A1A8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主机时代</a:t>
            </a:r>
            <a:endParaRPr kumimoji="1" lang="en-US" altLang="zh-CN" dirty="0"/>
          </a:p>
          <a:p>
            <a:r>
              <a:rPr kumimoji="1" lang="zh-CN" altLang="en-US" dirty="0"/>
              <a:t>个人计算机时代</a:t>
            </a:r>
            <a:endParaRPr kumimoji="1" lang="en-US" altLang="zh-CN" dirty="0"/>
          </a:p>
          <a:p>
            <a:r>
              <a:rPr kumimoji="1" lang="zh-CN" altLang="en-US" dirty="0"/>
              <a:t>互联网时代</a:t>
            </a:r>
            <a:endParaRPr kumimoji="1" lang="en-US" altLang="zh-CN" dirty="0"/>
          </a:p>
          <a:p>
            <a:r>
              <a:rPr kumimoji="1" lang="zh-CN" altLang="en-US" dirty="0"/>
              <a:t>移动互联网时代</a:t>
            </a:r>
            <a:endParaRPr kumimoji="1" lang="en-US" altLang="zh-CN" dirty="0"/>
          </a:p>
          <a:p>
            <a:r>
              <a:rPr kumimoji="1" lang="zh-CN" altLang="en-US" dirty="0"/>
              <a:t>人工智能时代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5B24E0-BB7A-E792-A43F-92DBC232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4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CEA6-DFFD-0013-4473-ACC83C86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84AB3-63CF-312D-41A2-6F415973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n-ea"/>
                <a:cs typeface="+mn-ea"/>
              </a:rPr>
              <a:t>计算机系统发展简史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5960EA-C66A-E1DD-353B-CA16E7A5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6" name="图片 25" descr="黑板上写着许多字&#10;&#10;描述已自动生成">
            <a:extLst>
              <a:ext uri="{FF2B5EF4-FFF2-40B4-BE49-F238E27FC236}">
                <a16:creationId xmlns:a16="http://schemas.microsoft.com/office/drawing/2014/main" id="{7E6048C8-54AA-F23E-B3EE-BFCA48B9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1" y="1496458"/>
            <a:ext cx="8515858" cy="48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5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NlZGNhZTUzMmE4YTNjNDk2MzBmYjk3ZmE2OTYzN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2098</Words>
  <Application>Microsoft Macintosh PowerPoint</Application>
  <PresentationFormat>全屏显示(4:3)</PresentationFormat>
  <Paragraphs>401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DengXian</vt:lpstr>
      <vt:lpstr>DengXian</vt:lpstr>
      <vt:lpstr>等线 Light</vt:lpstr>
      <vt:lpstr>楷体</vt:lpstr>
      <vt:lpstr>宋体</vt:lpstr>
      <vt:lpstr>Arial</vt:lpstr>
      <vt:lpstr>Calibri</vt:lpstr>
      <vt:lpstr>Comic Sans MS</vt:lpstr>
      <vt:lpstr>Helvetica Neue</vt:lpstr>
      <vt:lpstr>Trebuchet MS</vt:lpstr>
      <vt:lpstr>Wingdings</vt:lpstr>
      <vt:lpstr>WPS</vt:lpstr>
      <vt:lpstr>智能计算系统：概论</vt:lpstr>
      <vt:lpstr>目录</vt:lpstr>
      <vt:lpstr>课程简介</vt:lpstr>
      <vt:lpstr>课程简介</vt:lpstr>
      <vt:lpstr>课程简介</vt:lpstr>
      <vt:lpstr>课程简介</vt:lpstr>
      <vt:lpstr>目录</vt:lpstr>
      <vt:lpstr>计算机系统发展简史</vt:lpstr>
      <vt:lpstr>计算机系统发展简史</vt:lpstr>
      <vt:lpstr>1. 主机时代</vt:lpstr>
      <vt:lpstr>1. 主机时代</vt:lpstr>
      <vt:lpstr>1. 主机时代</vt:lpstr>
      <vt:lpstr>1. 主机时代</vt:lpstr>
      <vt:lpstr>2. 个人计算机时代</vt:lpstr>
      <vt:lpstr>2. 个人计算机时代</vt:lpstr>
      <vt:lpstr>2. 个人计算机时代</vt:lpstr>
      <vt:lpstr>2. 个人计算机时代</vt:lpstr>
      <vt:lpstr>2. 个人计算机时代</vt:lpstr>
      <vt:lpstr>2. 个人计算机时代</vt:lpstr>
      <vt:lpstr>2. 个人计算机时代</vt:lpstr>
      <vt:lpstr>3. 互联网时代</vt:lpstr>
      <vt:lpstr>3. 互联网时代</vt:lpstr>
      <vt:lpstr>3. 互联网时代</vt:lpstr>
      <vt:lpstr>3. 互联网时代</vt:lpstr>
      <vt:lpstr>3. 互联网时代</vt:lpstr>
      <vt:lpstr>4. 移动互联网时代</vt:lpstr>
      <vt:lpstr>4. 移动互联网时代</vt:lpstr>
      <vt:lpstr>4. 移动互联网时代</vt:lpstr>
      <vt:lpstr>4. 移动互联网时代</vt:lpstr>
      <vt:lpstr>4. 移动互联网时代</vt:lpstr>
      <vt:lpstr>4. 移动互联网时代</vt:lpstr>
      <vt:lpstr>4. 移动互联网时代</vt:lpstr>
      <vt:lpstr>5. 人工智能时代</vt:lpstr>
      <vt:lpstr>5. 人工智能时代</vt:lpstr>
      <vt:lpstr>5. 人工智能时代</vt:lpstr>
      <vt:lpstr>5. 人工智能时代</vt:lpstr>
      <vt:lpstr>5. 人工智能时代</vt:lpstr>
      <vt:lpstr>5. 人工智能时代</vt:lpstr>
      <vt:lpstr>5. 人工智能时代</vt:lpstr>
      <vt:lpstr>5. 人工智能时代</vt:lpstr>
      <vt:lpstr>目录</vt:lpstr>
      <vt:lpstr>对智能计算系统的理解</vt:lpstr>
      <vt:lpstr>对智能计算系统的理解</vt:lpstr>
      <vt:lpstr>对智能计算系统的理解</vt:lpstr>
      <vt:lpstr>对智能计算系统的理解</vt:lpstr>
      <vt:lpstr>对智能计算系统的理解</vt:lpstr>
      <vt:lpstr>对智能计算系统的理解</vt:lpstr>
      <vt:lpstr>智能计算体系</vt:lpstr>
      <vt:lpstr>本课程内容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7025</cp:lastModifiedBy>
  <cp:revision>889</cp:revision>
  <dcterms:created xsi:type="dcterms:W3CDTF">2019-06-19T02:08:00Z</dcterms:created>
  <dcterms:modified xsi:type="dcterms:W3CDTF">2024-11-07T01:22:09Z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F47A752353874E8BA60558D83C841AB0_13</vt:lpwstr>
  </property>
</Properties>
</file>